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7" r:id="rId2"/>
    <p:sldId id="258" r:id="rId3"/>
    <p:sldId id="269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29" autoAdjust="0"/>
  </p:normalViewPr>
  <p:slideViewPr>
    <p:cSldViewPr>
      <p:cViewPr varScale="1">
        <p:scale>
          <a:sx n="110" d="100"/>
          <a:sy n="110" d="100"/>
        </p:scale>
        <p:origin x="1266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09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B0C622-B77D-44ED-9132-3697D0A6A44D}" type="datetimeFigureOut">
              <a:rPr lang="nb-NO" smtClean="0"/>
              <a:t>26.04.2016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24744" y="683568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480F2B-7D95-43E6-B8CC-28F210C27E0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496576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smtClean="0"/>
              <a:t>Klikk ikonet for å legge til et bilde</a:t>
            </a:r>
            <a:endParaRPr lang="nb-NO" dirty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dirty="0" smtClean="0"/>
              <a:t>Talemål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06857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0" y="1196752"/>
            <a:ext cx="4283968" cy="1143000"/>
          </a:xfrm>
        </p:spPr>
        <p:txBody>
          <a:bodyPr>
            <a:normAutofit fontScale="90000"/>
          </a:bodyPr>
          <a:lstStyle/>
          <a:p>
            <a:r>
              <a:rPr lang="nb-NO" dirty="0" smtClean="0"/>
              <a:t>«Den </a:t>
            </a:r>
            <a:r>
              <a:rPr lang="nb-NO" dirty="0" err="1" smtClean="0"/>
              <a:t>blaude</a:t>
            </a:r>
            <a:r>
              <a:rPr lang="nb-NO" dirty="0" smtClean="0"/>
              <a:t> </a:t>
            </a:r>
            <a:r>
              <a:rPr lang="nb-NO" dirty="0" err="1" smtClean="0"/>
              <a:t>kyststribe</a:t>
            </a:r>
            <a:r>
              <a:rPr lang="nb-NO" dirty="0" smtClean="0"/>
              <a:t>»</a:t>
            </a:r>
            <a:endParaRPr lang="nb-NO" dirty="0"/>
          </a:p>
        </p:txBody>
      </p:sp>
      <p:pic>
        <p:nvPicPr>
          <p:cNvPr id="5" name="Bild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2048" y="0"/>
            <a:ext cx="5528464" cy="6858000"/>
          </a:xfrm>
          <a:prstGeom prst="rect">
            <a:avLst/>
          </a:prstGeom>
        </p:spPr>
      </p:pic>
      <p:pic>
        <p:nvPicPr>
          <p:cNvPr id="7" name="Bild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2843516"/>
            <a:ext cx="3168352" cy="1584176"/>
          </a:xfrm>
          <a:prstGeom prst="rect">
            <a:avLst/>
          </a:prstGeom>
        </p:spPr>
      </p:pic>
      <p:sp>
        <p:nvSpPr>
          <p:cNvPr id="3" name="TekstSylinder 2"/>
          <p:cNvSpPr txBox="1"/>
          <p:nvPr/>
        </p:nvSpPr>
        <p:spPr>
          <a:xfrm>
            <a:off x="1670793" y="3185574"/>
            <a:ext cx="201622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nb-NO" dirty="0" smtClean="0"/>
              <a:t>Blaute </a:t>
            </a:r>
            <a:r>
              <a:rPr lang="nb-NO" dirty="0" err="1" smtClean="0"/>
              <a:t>konsonantar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743571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26170"/>
          </a:xfrm>
        </p:spPr>
        <p:txBody>
          <a:bodyPr>
            <a:normAutofit fontScale="90000"/>
          </a:bodyPr>
          <a:lstStyle/>
          <a:p>
            <a:pPr algn="l"/>
            <a:r>
              <a:rPr lang="nb-NO" dirty="0" smtClean="0"/>
              <a:t>Personlige </a:t>
            </a:r>
            <a:br>
              <a:rPr lang="nb-NO" dirty="0" smtClean="0"/>
            </a:br>
            <a:r>
              <a:rPr lang="nb-NO" dirty="0" smtClean="0"/>
              <a:t>pronomen</a:t>
            </a:r>
            <a:endParaRPr lang="nb-NO" dirty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0"/>
            <a:ext cx="4862127" cy="6858000"/>
          </a:xfrm>
          <a:prstGeom prst="rect">
            <a:avLst/>
          </a:prstGeom>
        </p:spPr>
      </p:pic>
      <p:pic>
        <p:nvPicPr>
          <p:cNvPr id="5" name="Bild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93" y="2276872"/>
            <a:ext cx="2768600" cy="2870200"/>
          </a:xfrm>
          <a:prstGeom prst="rect">
            <a:avLst/>
          </a:prstGeom>
        </p:spPr>
      </p:pic>
      <p:sp>
        <p:nvSpPr>
          <p:cNvPr id="3" name="TekstSylinder 2"/>
          <p:cNvSpPr txBox="1"/>
          <p:nvPr/>
        </p:nvSpPr>
        <p:spPr>
          <a:xfrm>
            <a:off x="457200" y="332656"/>
            <a:ext cx="2890664" cy="13234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nb-NO" sz="4000" dirty="0" err="1" smtClean="0"/>
              <a:t>Personlege</a:t>
            </a:r>
            <a:r>
              <a:rPr lang="nb-NO" sz="4000" dirty="0" smtClean="0"/>
              <a:t> pronomen</a:t>
            </a:r>
            <a:endParaRPr lang="nb-NO" sz="4000" dirty="0"/>
          </a:p>
        </p:txBody>
      </p:sp>
    </p:spTree>
    <p:extLst>
      <p:ext uri="{BB962C8B-B14F-4D97-AF65-F5344CB8AC3E}">
        <p14:creationId xmlns:p14="http://schemas.microsoft.com/office/powerpoint/2010/main" val="40769360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2602632" cy="1143000"/>
          </a:xfrm>
        </p:spPr>
        <p:txBody>
          <a:bodyPr/>
          <a:lstStyle/>
          <a:p>
            <a:pPr algn="l"/>
            <a:r>
              <a:rPr lang="nb-NO" dirty="0" smtClean="0"/>
              <a:t>Skarre-r</a:t>
            </a:r>
            <a:endParaRPr lang="nb-NO" dirty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8310" y="0"/>
            <a:ext cx="5068186" cy="6858000"/>
          </a:xfrm>
          <a:prstGeom prst="rect">
            <a:avLst/>
          </a:prstGeom>
        </p:spPr>
      </p:pic>
      <p:pic>
        <p:nvPicPr>
          <p:cNvPr id="6" name="Bild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938660"/>
            <a:ext cx="2779735" cy="2980680"/>
          </a:xfrm>
          <a:prstGeom prst="rect">
            <a:avLst/>
          </a:prstGeom>
        </p:spPr>
      </p:pic>
      <p:sp>
        <p:nvSpPr>
          <p:cNvPr id="3" name="TekstSylinder 2"/>
          <p:cNvSpPr txBox="1"/>
          <p:nvPr/>
        </p:nvSpPr>
        <p:spPr>
          <a:xfrm>
            <a:off x="1115616" y="2564904"/>
            <a:ext cx="1661356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nb-NO" sz="1600" dirty="0" err="1" smtClean="0"/>
              <a:t>Personar</a:t>
            </a:r>
            <a:r>
              <a:rPr lang="nb-NO" sz="1600" dirty="0" smtClean="0"/>
              <a:t> fødde kring 1900</a:t>
            </a:r>
            <a:endParaRPr lang="nb-NO" sz="1600" dirty="0"/>
          </a:p>
        </p:txBody>
      </p:sp>
      <p:sp>
        <p:nvSpPr>
          <p:cNvPr id="5" name="TekstSylinder 4"/>
          <p:cNvSpPr txBox="1"/>
          <p:nvPr/>
        </p:nvSpPr>
        <p:spPr>
          <a:xfrm>
            <a:off x="1115616" y="3149679"/>
            <a:ext cx="2088232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nb-NO" sz="1600" dirty="0" smtClean="0"/>
              <a:t>Alle </a:t>
            </a:r>
            <a:r>
              <a:rPr lang="nb-NO" sz="1600" dirty="0" err="1" smtClean="0"/>
              <a:t>personar</a:t>
            </a:r>
            <a:r>
              <a:rPr lang="nb-NO" sz="1600" dirty="0" smtClean="0"/>
              <a:t> fødde kring 1970</a:t>
            </a:r>
            <a:endParaRPr lang="nb-NO" sz="1600" dirty="0"/>
          </a:p>
        </p:txBody>
      </p:sp>
      <p:sp>
        <p:nvSpPr>
          <p:cNvPr id="7" name="TekstSylinder 6"/>
          <p:cNvSpPr txBox="1"/>
          <p:nvPr/>
        </p:nvSpPr>
        <p:spPr>
          <a:xfrm>
            <a:off x="1115616" y="4360698"/>
            <a:ext cx="1008112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nb-NO" sz="1600" dirty="0" err="1" smtClean="0"/>
              <a:t>Nokre</a:t>
            </a:r>
            <a:r>
              <a:rPr lang="nb-NO" sz="1600" dirty="0" smtClean="0"/>
              <a:t> få</a:t>
            </a:r>
            <a:endParaRPr lang="nb-NO" sz="1600" dirty="0"/>
          </a:p>
        </p:txBody>
      </p:sp>
    </p:spTree>
    <p:extLst>
      <p:ext uri="{BB962C8B-B14F-4D97-AF65-F5344CB8AC3E}">
        <p14:creationId xmlns:p14="http://schemas.microsoft.com/office/powerpoint/2010/main" val="33783913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Talemålet i framtida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Vil </a:t>
            </a:r>
            <a:r>
              <a:rPr lang="nb-NO" dirty="0" err="1" smtClean="0"/>
              <a:t>dei</a:t>
            </a:r>
            <a:r>
              <a:rPr lang="nb-NO" dirty="0" smtClean="0"/>
              <a:t> </a:t>
            </a:r>
            <a:r>
              <a:rPr lang="nb-NO" dirty="0"/>
              <a:t>norske </a:t>
            </a:r>
            <a:r>
              <a:rPr lang="nb-NO" dirty="0" err="1" smtClean="0"/>
              <a:t>dialektane</a:t>
            </a:r>
            <a:r>
              <a:rPr lang="nb-NO" dirty="0" smtClean="0"/>
              <a:t> døy?</a:t>
            </a:r>
            <a:endParaRPr lang="nb-NO" dirty="0"/>
          </a:p>
          <a:p>
            <a:r>
              <a:rPr lang="nb-NO" dirty="0"/>
              <a:t>K</a:t>
            </a:r>
            <a:r>
              <a:rPr lang="nb-NO" dirty="0" smtClean="0"/>
              <a:t>va </a:t>
            </a:r>
            <a:r>
              <a:rPr lang="nb-NO" dirty="0"/>
              <a:t>skjer når vi mister dialekten vår?</a:t>
            </a:r>
          </a:p>
          <a:p>
            <a:endParaRPr lang="nb-NO" dirty="0"/>
          </a:p>
          <a:p>
            <a:pPr marL="0" indent="0">
              <a:buNone/>
            </a:pPr>
            <a:r>
              <a:rPr lang="nb-NO" dirty="0"/>
              <a:t>Språket </a:t>
            </a:r>
            <a:r>
              <a:rPr lang="nb-NO" dirty="0" err="1" smtClean="0"/>
              <a:t>endrar</a:t>
            </a:r>
            <a:r>
              <a:rPr lang="nb-NO" dirty="0" smtClean="0"/>
              <a:t> seg i </a:t>
            </a:r>
            <a:r>
              <a:rPr lang="nb-NO" dirty="0"/>
              <a:t>takt med samfunnet og kan </a:t>
            </a:r>
            <a:r>
              <a:rPr lang="nb-NO" dirty="0" smtClean="0"/>
              <a:t>i liten grad </a:t>
            </a:r>
            <a:r>
              <a:rPr lang="nb-NO" dirty="0" err="1" smtClean="0"/>
              <a:t>styrast</a:t>
            </a:r>
            <a:r>
              <a:rPr lang="nb-NO" dirty="0" smtClean="0"/>
              <a:t> </a:t>
            </a:r>
            <a:r>
              <a:rPr lang="nb-NO" dirty="0"/>
              <a:t>med </a:t>
            </a:r>
            <a:r>
              <a:rPr lang="nb-NO" dirty="0" err="1" smtClean="0"/>
              <a:t>reglar</a:t>
            </a:r>
            <a:r>
              <a:rPr lang="nb-NO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869889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 smtClean="0"/>
              <a:t>Nokre</a:t>
            </a:r>
            <a:r>
              <a:rPr lang="nb-NO" dirty="0" smtClean="0"/>
              <a:t> omgrep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Talemål</a:t>
            </a:r>
          </a:p>
          <a:p>
            <a:r>
              <a:rPr lang="nb-NO" dirty="0" smtClean="0"/>
              <a:t>Talemålsvariant</a:t>
            </a:r>
          </a:p>
          <a:p>
            <a:r>
              <a:rPr lang="nb-NO" dirty="0" err="1" smtClean="0"/>
              <a:t>Geolekt</a:t>
            </a:r>
            <a:r>
              <a:rPr lang="nb-NO" dirty="0" smtClean="0"/>
              <a:t>, sosiolekt, </a:t>
            </a:r>
            <a:r>
              <a:rPr lang="nb-NO" dirty="0" err="1" smtClean="0"/>
              <a:t>multietnolekt</a:t>
            </a:r>
            <a:endParaRPr lang="nb-NO" dirty="0" smtClean="0"/>
          </a:p>
          <a:p>
            <a:r>
              <a:rPr lang="nb-NO" dirty="0" smtClean="0"/>
              <a:t>Offisiell talemålsnorm</a:t>
            </a:r>
          </a:p>
          <a:p>
            <a:r>
              <a:rPr lang="nb-NO" dirty="0" smtClean="0"/>
              <a:t>Standardtalemål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0734234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Talemålsvariant</a:t>
            </a:r>
            <a:endParaRPr lang="nb-NO" dirty="0"/>
          </a:p>
        </p:txBody>
      </p:sp>
      <p:pic>
        <p:nvPicPr>
          <p:cNvPr id="4" name="Plassholder for innhold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831" y="1495325"/>
            <a:ext cx="7514338" cy="4525963"/>
          </a:xfrm>
        </p:spPr>
      </p:pic>
    </p:spTree>
    <p:extLst>
      <p:ext uri="{BB962C8B-B14F-4D97-AF65-F5344CB8AC3E}">
        <p14:creationId xmlns:p14="http://schemas.microsoft.com/office/powerpoint/2010/main" val="19204123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Kva påverkar talemålet</a:t>
            </a:r>
            <a:r>
              <a:rPr lang="nb-NO" dirty="0"/>
              <a:t>?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Språket </a:t>
            </a:r>
            <a:r>
              <a:rPr lang="nb-NO" dirty="0" err="1" smtClean="0"/>
              <a:t>tilpassar</a:t>
            </a:r>
            <a:r>
              <a:rPr lang="nb-NO" dirty="0" smtClean="0"/>
              <a:t> </a:t>
            </a:r>
            <a:r>
              <a:rPr lang="nb-NO" dirty="0"/>
              <a:t>seg </a:t>
            </a:r>
            <a:r>
              <a:rPr lang="nb-NO" dirty="0" smtClean="0"/>
              <a:t>samfunnsutviklinga: </a:t>
            </a:r>
            <a:r>
              <a:rPr lang="nb-NO" dirty="0" err="1" smtClean="0"/>
              <a:t>nokre</a:t>
            </a:r>
            <a:r>
              <a:rPr lang="nb-NO" dirty="0" smtClean="0"/>
              <a:t> ord kjem inn</a:t>
            </a:r>
            <a:r>
              <a:rPr lang="nb-NO" dirty="0"/>
              <a:t>, andre går ut</a:t>
            </a:r>
          </a:p>
          <a:p>
            <a:r>
              <a:rPr lang="nb-NO" dirty="0"/>
              <a:t>Fysisk mobilitet: vi </a:t>
            </a:r>
            <a:r>
              <a:rPr lang="nb-NO" dirty="0" smtClean="0"/>
              <a:t>bur </a:t>
            </a:r>
            <a:r>
              <a:rPr lang="nb-NO" dirty="0" err="1" smtClean="0"/>
              <a:t>fleire</a:t>
            </a:r>
            <a:r>
              <a:rPr lang="nb-NO" dirty="0" smtClean="0"/>
              <a:t> </a:t>
            </a:r>
            <a:r>
              <a:rPr lang="nb-NO" dirty="0" err="1" smtClean="0"/>
              <a:t>stader</a:t>
            </a:r>
            <a:r>
              <a:rPr lang="nb-NO" dirty="0" smtClean="0"/>
              <a:t> (</a:t>
            </a:r>
            <a:r>
              <a:rPr lang="nb-NO" dirty="0" err="1" smtClean="0"/>
              <a:t>flyttar</a:t>
            </a:r>
            <a:r>
              <a:rPr lang="nb-NO" dirty="0" smtClean="0"/>
              <a:t>)</a:t>
            </a:r>
            <a:endParaRPr lang="nb-NO" dirty="0"/>
          </a:p>
          <a:p>
            <a:r>
              <a:rPr lang="nb-NO" dirty="0"/>
              <a:t>Sosial mobilitet: vi </a:t>
            </a:r>
            <a:r>
              <a:rPr lang="nb-NO" dirty="0" err="1" smtClean="0"/>
              <a:t>skiftar</a:t>
            </a:r>
            <a:r>
              <a:rPr lang="nb-NO" dirty="0" smtClean="0"/>
              <a:t> </a:t>
            </a:r>
            <a:r>
              <a:rPr lang="nb-NO" dirty="0"/>
              <a:t>sosial klasse, situasjon og </a:t>
            </a:r>
            <a:r>
              <a:rPr lang="nb-NO" dirty="0" err="1" smtClean="0"/>
              <a:t>samtalepartnar</a:t>
            </a:r>
            <a:endParaRPr lang="nb-NO" dirty="0"/>
          </a:p>
          <a:p>
            <a:r>
              <a:rPr lang="nb-NO" dirty="0"/>
              <a:t>Språkkontakt: globalisering gjennom direkte kontakt og/ eller kulturelle </a:t>
            </a:r>
            <a:r>
              <a:rPr lang="nb-NO" dirty="0" err="1" smtClean="0"/>
              <a:t>impulsar</a:t>
            </a:r>
            <a:endParaRPr lang="nb-NO" dirty="0"/>
          </a:p>
          <a:p>
            <a:r>
              <a:rPr lang="nb-NO" dirty="0" smtClean="0"/>
              <a:t>Massemedium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3578466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 smtClean="0"/>
              <a:t>Konsekvensar</a:t>
            </a:r>
            <a:r>
              <a:rPr lang="nb-NO" dirty="0" smtClean="0"/>
              <a:t> </a:t>
            </a:r>
            <a:r>
              <a:rPr lang="nb-NO" dirty="0" smtClean="0"/>
              <a:t>av </a:t>
            </a:r>
            <a:r>
              <a:rPr lang="nb-NO" dirty="0" smtClean="0"/>
              <a:t>påverknad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nb-NO" dirty="0"/>
              <a:t>Ungdommen </a:t>
            </a:r>
            <a:r>
              <a:rPr lang="nb-NO" dirty="0" smtClean="0"/>
              <a:t>leier an </a:t>
            </a:r>
            <a:r>
              <a:rPr lang="nb-NO" dirty="0"/>
              <a:t>når talespråket </a:t>
            </a:r>
            <a:r>
              <a:rPr lang="nb-NO" dirty="0" err="1" smtClean="0"/>
              <a:t>endrar</a:t>
            </a:r>
            <a:r>
              <a:rPr lang="nb-NO" dirty="0" smtClean="0"/>
              <a:t> seg</a:t>
            </a:r>
            <a:endParaRPr lang="nb-NO" dirty="0"/>
          </a:p>
          <a:p>
            <a:pPr>
              <a:buFont typeface="Arial" charset="0"/>
              <a:buChar char="•"/>
            </a:pPr>
            <a:r>
              <a:rPr lang="nb-NO" dirty="0"/>
              <a:t>Standardisering (prestisje og </a:t>
            </a:r>
            <a:r>
              <a:rPr lang="nb-NO" dirty="0" smtClean="0"/>
              <a:t>omvend </a:t>
            </a:r>
            <a:r>
              <a:rPr lang="nb-NO" dirty="0"/>
              <a:t>prestisje)</a:t>
            </a:r>
          </a:p>
          <a:p>
            <a:pPr>
              <a:buFont typeface="Arial" charset="0"/>
              <a:buChar char="•"/>
            </a:pPr>
            <a:r>
              <a:rPr lang="nb-NO" dirty="0"/>
              <a:t>Regionalisering</a:t>
            </a:r>
          </a:p>
          <a:p>
            <a:pPr>
              <a:buFont typeface="Arial" charset="0"/>
              <a:buChar char="•"/>
            </a:pPr>
            <a:r>
              <a:rPr lang="nb-NO" dirty="0"/>
              <a:t>Engelske ord inn i norsk: leksikalsk </a:t>
            </a:r>
            <a:r>
              <a:rPr lang="nb-NO" dirty="0" smtClean="0"/>
              <a:t>påverknad, </a:t>
            </a:r>
            <a:r>
              <a:rPr lang="nb-NO" dirty="0"/>
              <a:t>fagterminologi, domenetap</a:t>
            </a:r>
          </a:p>
          <a:p>
            <a:pPr>
              <a:buFont typeface="Arial" charset="0"/>
              <a:buChar char="•"/>
            </a:pPr>
            <a:r>
              <a:rPr lang="nb-NO" dirty="0"/>
              <a:t>Ny slang </a:t>
            </a:r>
            <a:r>
              <a:rPr lang="nb-NO" dirty="0" err="1" smtClean="0"/>
              <a:t>frå</a:t>
            </a:r>
            <a:r>
              <a:rPr lang="nb-NO" dirty="0" smtClean="0"/>
              <a:t> </a:t>
            </a:r>
            <a:r>
              <a:rPr lang="nb-NO" dirty="0" err="1" smtClean="0"/>
              <a:t>framande</a:t>
            </a:r>
            <a:r>
              <a:rPr lang="nb-NO" dirty="0" smtClean="0"/>
              <a:t> språk</a:t>
            </a:r>
            <a:r>
              <a:rPr lang="nb-NO" dirty="0"/>
              <a:t>: </a:t>
            </a:r>
            <a:r>
              <a:rPr lang="nb-NO" dirty="0" err="1"/>
              <a:t>anglonorsk</a:t>
            </a:r>
            <a:r>
              <a:rPr lang="nb-NO" dirty="0"/>
              <a:t>, kebabnorsk og salsanorsk</a:t>
            </a:r>
          </a:p>
          <a:p>
            <a:pPr>
              <a:buFont typeface="Arial" charset="0"/>
              <a:buChar char="•"/>
            </a:pPr>
            <a:r>
              <a:rPr lang="nb-NO" dirty="0"/>
              <a:t>Framvekst av </a:t>
            </a:r>
            <a:r>
              <a:rPr lang="nb-NO" dirty="0" err="1" smtClean="0"/>
              <a:t>multietnolektar</a:t>
            </a:r>
            <a:endParaRPr lang="nb-NO" dirty="0"/>
          </a:p>
          <a:p>
            <a:pPr>
              <a:buFont typeface="Arial" charset="0"/>
              <a:buChar char="•"/>
            </a:pPr>
            <a:r>
              <a:rPr lang="nb-NO" dirty="0"/>
              <a:t>Tendens til forenkling</a:t>
            </a:r>
          </a:p>
        </p:txBody>
      </p:sp>
    </p:spTree>
    <p:extLst>
      <p:ext uri="{BB962C8B-B14F-4D97-AF65-F5344CB8AC3E}">
        <p14:creationId xmlns:p14="http://schemas.microsoft.com/office/powerpoint/2010/main" val="30169777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 smtClean="0"/>
              <a:t>Talemålsvariantar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Målmerke: </a:t>
            </a:r>
            <a:r>
              <a:rPr lang="nb-NO" dirty="0" err="1" smtClean="0"/>
              <a:t>kjenneteikn</a:t>
            </a:r>
            <a:r>
              <a:rPr lang="nb-NO" dirty="0" smtClean="0"/>
              <a:t> </a:t>
            </a:r>
            <a:r>
              <a:rPr lang="nb-NO" dirty="0"/>
              <a:t>som </a:t>
            </a:r>
            <a:r>
              <a:rPr lang="nb-NO" dirty="0" smtClean="0"/>
              <a:t>beskriv </a:t>
            </a:r>
            <a:r>
              <a:rPr lang="nb-NO" dirty="0"/>
              <a:t>lyd, bøyingsform eller trykkforhold</a:t>
            </a:r>
          </a:p>
          <a:p>
            <a:r>
              <a:rPr lang="nb-NO" dirty="0" smtClean="0"/>
              <a:t>Å h</a:t>
            </a:r>
            <a:r>
              <a:rPr lang="nb-NO" dirty="0" smtClean="0"/>
              <a:t>eimfeste </a:t>
            </a:r>
            <a:r>
              <a:rPr lang="nb-NO" dirty="0"/>
              <a:t>(geografisk, </a:t>
            </a:r>
            <a:r>
              <a:rPr lang="nb-NO" dirty="0" smtClean="0"/>
              <a:t>sosialt </a:t>
            </a:r>
            <a:r>
              <a:rPr lang="nb-NO" dirty="0"/>
              <a:t>eller etnisk)</a:t>
            </a:r>
          </a:p>
        </p:txBody>
      </p:sp>
    </p:spTree>
    <p:extLst>
      <p:ext uri="{BB962C8B-B14F-4D97-AF65-F5344CB8AC3E}">
        <p14:creationId xmlns:p14="http://schemas.microsoft.com/office/powerpoint/2010/main" val="11110606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ssholder for innhold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276872"/>
            <a:ext cx="3168352" cy="3960440"/>
          </a:xfrm>
        </p:spPr>
      </p:pic>
      <p:pic>
        <p:nvPicPr>
          <p:cNvPr id="8" name="Bild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5412" y="0"/>
            <a:ext cx="5416823" cy="6815407"/>
          </a:xfrm>
          <a:prstGeom prst="rect">
            <a:avLst/>
          </a:prstGeom>
        </p:spPr>
      </p:pic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683568" y="116632"/>
            <a:ext cx="4762872" cy="779686"/>
          </a:xfrm>
        </p:spPr>
        <p:txBody>
          <a:bodyPr>
            <a:normAutofit/>
          </a:bodyPr>
          <a:lstStyle/>
          <a:p>
            <a:r>
              <a:rPr lang="nb-NO" sz="2900" b="0" dirty="0" err="1" smtClean="0"/>
              <a:t>Infinitivsendingar</a:t>
            </a:r>
            <a:r>
              <a:rPr lang="nb-NO" sz="2900" b="0" dirty="0" smtClean="0"/>
              <a:t>/ apokope</a:t>
            </a:r>
            <a:endParaRPr lang="nb-NO" sz="2900" b="0" dirty="0"/>
          </a:p>
        </p:txBody>
      </p:sp>
    </p:spTree>
    <p:extLst>
      <p:ext uri="{BB962C8B-B14F-4D97-AF65-F5344CB8AC3E}">
        <p14:creationId xmlns:p14="http://schemas.microsoft.com/office/powerpoint/2010/main" val="13517139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lassholder for innhold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1349" y="42366"/>
            <a:ext cx="4861011" cy="6787631"/>
          </a:xfrm>
        </p:spPr>
      </p:pic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2098576" cy="1143000"/>
          </a:xfrm>
        </p:spPr>
        <p:txBody>
          <a:bodyPr/>
          <a:lstStyle/>
          <a:p>
            <a:pPr algn="l"/>
            <a:r>
              <a:rPr lang="nb-NO" dirty="0" smtClean="0"/>
              <a:t>Tjukk l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6693278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394720" cy="1143000"/>
          </a:xfrm>
        </p:spPr>
        <p:txBody>
          <a:bodyPr/>
          <a:lstStyle/>
          <a:p>
            <a:pPr algn="l"/>
            <a:r>
              <a:rPr lang="nb-NO" dirty="0" smtClean="0"/>
              <a:t>Palatalisering</a:t>
            </a:r>
            <a:endParaRPr lang="nb-NO" dirty="0"/>
          </a:p>
        </p:txBody>
      </p:sp>
      <p:pic>
        <p:nvPicPr>
          <p:cNvPr id="5" name="Bild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2605537"/>
            <a:ext cx="3314700" cy="1638300"/>
          </a:xfrm>
          <a:prstGeom prst="rect">
            <a:avLst/>
          </a:prstGeom>
        </p:spPr>
      </p:pic>
      <p:pic>
        <p:nvPicPr>
          <p:cNvPr id="6" name="Bild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2048" y="27384"/>
            <a:ext cx="5528464" cy="6785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046283"/>
      </p:ext>
    </p:extLst>
  </p:cSld>
  <p:clrMapOvr>
    <a:masterClrMapping/>
  </p:clrMapOvr>
</p:sld>
</file>

<file path=ppt/theme/theme1.xml><?xml version="1.0" encoding="utf-8"?>
<a:theme xmlns:a="http://schemas.openxmlformats.org/drawingml/2006/main" name="Signatur_ma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Signatur_mal</Template>
  <TotalTime>119</TotalTime>
  <Words>192</Words>
  <Application>Microsoft Office PowerPoint</Application>
  <PresentationFormat>Skjermfremvisning (4:3)</PresentationFormat>
  <Paragraphs>41</Paragraphs>
  <Slides>13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2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13</vt:i4>
      </vt:variant>
    </vt:vector>
  </HeadingPairs>
  <TitlesOfParts>
    <vt:vector size="16" baseType="lpstr">
      <vt:lpstr>Arial</vt:lpstr>
      <vt:lpstr>Calibri</vt:lpstr>
      <vt:lpstr>Signatur_mal</vt:lpstr>
      <vt:lpstr>Talemål</vt:lpstr>
      <vt:lpstr>Nokre omgrep</vt:lpstr>
      <vt:lpstr>Talemålsvariant</vt:lpstr>
      <vt:lpstr>Kva påverkar talemålet?</vt:lpstr>
      <vt:lpstr>Konsekvensar av påverknad</vt:lpstr>
      <vt:lpstr>Talemålsvariantar</vt:lpstr>
      <vt:lpstr>Infinitivsendingar/ apokope</vt:lpstr>
      <vt:lpstr>Tjukk l</vt:lpstr>
      <vt:lpstr>Palatalisering</vt:lpstr>
      <vt:lpstr>«Den blaude kyststribe»</vt:lpstr>
      <vt:lpstr>Personlige  pronomen</vt:lpstr>
      <vt:lpstr>Skarre-r</vt:lpstr>
      <vt:lpstr>Talemålet i framtida</vt:lpstr>
    </vt:vector>
  </TitlesOfParts>
  <Company>Fagbokforlaget VB AS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Talemål</dc:title>
  <dc:creator>Ingvild Sommer</dc:creator>
  <cp:lastModifiedBy>Kari Brudevoll</cp:lastModifiedBy>
  <cp:revision>8</cp:revision>
  <dcterms:created xsi:type="dcterms:W3CDTF">2013-08-09T09:18:14Z</dcterms:created>
  <dcterms:modified xsi:type="dcterms:W3CDTF">2016-04-26T09:10:11Z</dcterms:modified>
</cp:coreProperties>
</file>