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26.04.2016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nb-NO" dirty="0" smtClean="0"/>
              <a:t>NORDISKE SPRÅK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1676400"/>
            <a:ext cx="6400800" cy="1752600"/>
          </a:xfrm>
        </p:spPr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Norsk, svensk, dansk, islandsk og færøysk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91" t="42806" r="13405" b="45380"/>
          <a:stretch/>
        </p:blipFill>
        <p:spPr bwMode="auto">
          <a:xfrm>
            <a:off x="827584" y="5229296"/>
            <a:ext cx="7884000" cy="8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7757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Dansk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Danmark har </a:t>
            </a:r>
            <a:r>
              <a:rPr lang="nb-NO" dirty="0" err="1" smtClean="0"/>
              <a:t>eitt</a:t>
            </a:r>
            <a:r>
              <a:rPr lang="nb-NO" dirty="0" smtClean="0"/>
              <a:t> </a:t>
            </a:r>
            <a:r>
              <a:rPr lang="nb-NO" dirty="0"/>
              <a:t>offisielt skriftspråk: Dansk</a:t>
            </a:r>
          </a:p>
          <a:p>
            <a:r>
              <a:rPr lang="nb-NO" dirty="0" err="1" smtClean="0"/>
              <a:t>Danskane</a:t>
            </a:r>
            <a:r>
              <a:rPr lang="nb-NO" dirty="0" smtClean="0"/>
              <a:t> </a:t>
            </a:r>
            <a:r>
              <a:rPr lang="nb-NO" dirty="0" err="1" smtClean="0"/>
              <a:t>ønskjer</a:t>
            </a:r>
            <a:r>
              <a:rPr lang="nb-NO" dirty="0" smtClean="0"/>
              <a:t> </a:t>
            </a:r>
            <a:r>
              <a:rPr lang="nb-NO" dirty="0"/>
              <a:t>å </a:t>
            </a:r>
            <a:r>
              <a:rPr lang="nb-NO" dirty="0" err="1" smtClean="0"/>
              <a:t>styrkje</a:t>
            </a:r>
            <a:r>
              <a:rPr lang="nb-NO" dirty="0" smtClean="0"/>
              <a:t> danskundervisninga </a:t>
            </a:r>
            <a:r>
              <a:rPr lang="nb-NO" dirty="0"/>
              <a:t>for alle som </a:t>
            </a:r>
            <a:r>
              <a:rPr lang="nb-NO" dirty="0" smtClean="0"/>
              <a:t>bur </a:t>
            </a:r>
            <a:r>
              <a:rPr lang="nb-NO" dirty="0"/>
              <a:t>i Danmark</a:t>
            </a:r>
          </a:p>
          <a:p>
            <a:r>
              <a:rPr lang="nb-NO" dirty="0" err="1" smtClean="0"/>
              <a:t>Danskane</a:t>
            </a:r>
            <a:r>
              <a:rPr lang="nb-NO" dirty="0" smtClean="0"/>
              <a:t> meiner </a:t>
            </a:r>
            <a:r>
              <a:rPr lang="nb-NO" dirty="0"/>
              <a:t>at det er viktig at mange </a:t>
            </a:r>
            <a:r>
              <a:rPr lang="nb-NO" dirty="0" err="1" smtClean="0"/>
              <a:t>meistrar</a:t>
            </a:r>
            <a:r>
              <a:rPr lang="nb-NO" dirty="0" smtClean="0"/>
              <a:t> engelsk </a:t>
            </a:r>
            <a:r>
              <a:rPr lang="nb-NO" dirty="0"/>
              <a:t>godt</a:t>
            </a:r>
          </a:p>
          <a:p>
            <a:r>
              <a:rPr lang="nb-NO" dirty="0" err="1" smtClean="0"/>
              <a:t>Ein</a:t>
            </a:r>
            <a:r>
              <a:rPr lang="nb-NO" dirty="0" smtClean="0"/>
              <a:t> har òg </a:t>
            </a:r>
            <a:r>
              <a:rPr lang="nb-NO" dirty="0" err="1" smtClean="0"/>
              <a:t>undervisningstilbod</a:t>
            </a:r>
            <a:r>
              <a:rPr lang="nb-NO" dirty="0" smtClean="0"/>
              <a:t> i </a:t>
            </a:r>
            <a:r>
              <a:rPr lang="nb-NO" dirty="0"/>
              <a:t>mange andre store </a:t>
            </a:r>
            <a:r>
              <a:rPr lang="nb-NO" dirty="0" err="1" smtClean="0"/>
              <a:t>framandspråk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2837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Norsk og dansk </a:t>
            </a:r>
            <a:r>
              <a:rPr lang="nb-NO" dirty="0"/>
              <a:t>– </a:t>
            </a:r>
            <a:r>
              <a:rPr lang="nb-NO" dirty="0" smtClean="0"/>
              <a:t>likskapstrekk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/>
              <a:t>Vårt bokmål er </a:t>
            </a:r>
            <a:r>
              <a:rPr lang="nb-NO" dirty="0" smtClean="0"/>
              <a:t>fornorska </a:t>
            </a:r>
            <a:r>
              <a:rPr lang="nb-NO" dirty="0"/>
              <a:t>dansk, derfor er </a:t>
            </a:r>
            <a:r>
              <a:rPr lang="nb-NO" dirty="0" err="1" smtClean="0"/>
              <a:t>mykje</a:t>
            </a:r>
            <a:r>
              <a:rPr lang="nb-NO" dirty="0" smtClean="0"/>
              <a:t> </a:t>
            </a:r>
            <a:r>
              <a:rPr lang="nb-NO" dirty="0"/>
              <a:t>likt, både i ordtilfang og </a:t>
            </a:r>
            <a:r>
              <a:rPr lang="nb-NO" dirty="0" smtClean="0"/>
              <a:t>form</a:t>
            </a:r>
            <a:endParaRPr lang="nb-NO" dirty="0"/>
          </a:p>
          <a:p>
            <a:r>
              <a:rPr lang="nb-NO" dirty="0"/>
              <a:t>Dansk har skarre-r som Sørlandet og Vestlandet </a:t>
            </a:r>
            <a:endParaRPr lang="nb-NO" dirty="0" smtClean="0"/>
          </a:p>
          <a:p>
            <a:endParaRPr lang="nb-NO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988840"/>
            <a:ext cx="4038600" cy="2704419"/>
          </a:xfrm>
        </p:spPr>
      </p:pic>
    </p:spTree>
    <p:extLst>
      <p:ext uri="{BB962C8B-B14F-4D97-AF65-F5344CB8AC3E}">
        <p14:creationId xmlns:p14="http://schemas.microsoft.com/office/powerpoint/2010/main" val="252545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Norsk og dansk – ulike trekk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Dansk har «</a:t>
            </a:r>
            <a:r>
              <a:rPr lang="nb-NO" dirty="0" smtClean="0"/>
              <a:t>blaute</a:t>
            </a:r>
            <a:r>
              <a:rPr lang="nb-NO" dirty="0"/>
              <a:t>» </a:t>
            </a:r>
            <a:r>
              <a:rPr lang="nb-NO" dirty="0" err="1" smtClean="0"/>
              <a:t>konsonantar</a:t>
            </a:r>
            <a:r>
              <a:rPr lang="nb-NO" dirty="0"/>
              <a:t>, b, d, g der norsk har p, t, k</a:t>
            </a:r>
          </a:p>
          <a:p>
            <a:r>
              <a:rPr lang="nb-NO" dirty="0"/>
              <a:t>Dansk har to kjønn, felleskjønn og </a:t>
            </a:r>
            <a:r>
              <a:rPr lang="nb-NO" dirty="0" err="1" smtClean="0"/>
              <a:t>inkjekjønn</a:t>
            </a:r>
            <a:endParaRPr lang="nb-NO" dirty="0"/>
          </a:p>
          <a:p>
            <a:r>
              <a:rPr lang="nb-NO" dirty="0" err="1" smtClean="0"/>
              <a:t>Danskane</a:t>
            </a:r>
            <a:r>
              <a:rPr lang="nb-NO" dirty="0" smtClean="0"/>
              <a:t> seier </a:t>
            </a:r>
            <a:r>
              <a:rPr lang="nb-NO" dirty="0"/>
              <a:t>«den </a:t>
            </a:r>
            <a:r>
              <a:rPr lang="nb-NO" dirty="0" smtClean="0"/>
              <a:t>store hund» </a:t>
            </a:r>
            <a:r>
              <a:rPr lang="nb-NO" dirty="0"/>
              <a:t>når vi </a:t>
            </a:r>
            <a:r>
              <a:rPr lang="nb-NO" dirty="0" smtClean="0"/>
              <a:t>seier </a:t>
            </a:r>
            <a:r>
              <a:rPr lang="nb-NO" dirty="0"/>
              <a:t>«den </a:t>
            </a:r>
            <a:r>
              <a:rPr lang="nb-NO" dirty="0" smtClean="0"/>
              <a:t>store hunden» </a:t>
            </a:r>
            <a:r>
              <a:rPr lang="nb-NO" dirty="0"/>
              <a:t>(norsk har dobbel </a:t>
            </a:r>
            <a:r>
              <a:rPr lang="nb-NO" dirty="0" err="1" smtClean="0"/>
              <a:t>bestemming</a:t>
            </a:r>
            <a:r>
              <a:rPr lang="nb-NO" dirty="0" smtClean="0"/>
              <a:t> </a:t>
            </a:r>
            <a:r>
              <a:rPr lang="nb-NO" dirty="0"/>
              <a:t>av substantiv)</a:t>
            </a:r>
          </a:p>
          <a:p>
            <a:r>
              <a:rPr lang="nb-NO" dirty="0"/>
              <a:t>Dansk har </a:t>
            </a: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 err="1" smtClean="0"/>
              <a:t>annan</a:t>
            </a:r>
            <a:r>
              <a:rPr lang="nb-NO" dirty="0" smtClean="0"/>
              <a:t> </a:t>
            </a:r>
            <a:r>
              <a:rPr lang="nb-NO" dirty="0" err="1" smtClean="0"/>
              <a:t>teljemåte</a:t>
            </a:r>
            <a:endParaRPr lang="nb-NO" dirty="0"/>
          </a:p>
          <a:p>
            <a:r>
              <a:rPr lang="nb-NO" dirty="0" err="1" smtClean="0"/>
              <a:t>Danskane</a:t>
            </a:r>
            <a:r>
              <a:rPr lang="nb-NO" dirty="0" smtClean="0"/>
              <a:t> skriv </a:t>
            </a:r>
            <a:r>
              <a:rPr lang="nb-NO" dirty="0"/>
              <a:t>mig, </a:t>
            </a:r>
            <a:r>
              <a:rPr lang="nb-NO" dirty="0" err="1"/>
              <a:t>dig</a:t>
            </a:r>
            <a:r>
              <a:rPr lang="nb-NO" dirty="0"/>
              <a:t>, sig der vi skriver meg, deg, seg</a:t>
            </a:r>
          </a:p>
        </p:txBody>
      </p:sp>
    </p:spTree>
    <p:extLst>
      <p:ext uri="{BB962C8B-B14F-4D97-AF65-F5344CB8AC3E}">
        <p14:creationId xmlns:p14="http://schemas.microsoft.com/office/powerpoint/2010/main" val="295808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Svensk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Sverige har </a:t>
            </a:r>
            <a:r>
              <a:rPr lang="nb-NO" dirty="0" err="1" smtClean="0"/>
              <a:t>eitt</a:t>
            </a:r>
            <a:r>
              <a:rPr lang="nb-NO" dirty="0" smtClean="0"/>
              <a:t> </a:t>
            </a:r>
            <a:r>
              <a:rPr lang="nb-NO" dirty="0"/>
              <a:t>offisielt skriftspråk: Svensk</a:t>
            </a:r>
          </a:p>
          <a:p>
            <a:r>
              <a:rPr lang="nb-NO" dirty="0" err="1" smtClean="0"/>
              <a:t>Svenskane</a:t>
            </a:r>
            <a:r>
              <a:rPr lang="nb-NO" dirty="0" smtClean="0"/>
              <a:t> </a:t>
            </a:r>
            <a:r>
              <a:rPr lang="nb-NO" dirty="0" err="1" smtClean="0"/>
              <a:t>ønskjer</a:t>
            </a:r>
            <a:r>
              <a:rPr lang="nb-NO" dirty="0" smtClean="0"/>
              <a:t> </a:t>
            </a:r>
            <a:r>
              <a:rPr lang="nb-NO" dirty="0"/>
              <a:t>å verne det svenske språket og </a:t>
            </a:r>
            <a:r>
              <a:rPr lang="nb-NO" dirty="0" err="1" smtClean="0"/>
              <a:t>sørgje</a:t>
            </a:r>
            <a:r>
              <a:rPr lang="nb-NO" dirty="0" smtClean="0"/>
              <a:t> </a:t>
            </a:r>
            <a:r>
              <a:rPr lang="nb-NO" dirty="0"/>
              <a:t>for at det får utvikle seg i tråd med </a:t>
            </a:r>
            <a:r>
              <a:rPr lang="nb-NO" dirty="0" err="1" smtClean="0"/>
              <a:t>samfunnsendringane</a:t>
            </a:r>
            <a:endParaRPr lang="nb-NO" dirty="0"/>
          </a:p>
          <a:p>
            <a:r>
              <a:rPr lang="nb-NO" dirty="0"/>
              <a:t>Svensk skal </a:t>
            </a:r>
            <a:r>
              <a:rPr lang="nb-NO" dirty="0" err="1" smtClean="0"/>
              <a:t>brukast</a:t>
            </a:r>
            <a:r>
              <a:rPr lang="nb-NO" dirty="0" smtClean="0"/>
              <a:t> </a:t>
            </a:r>
            <a:r>
              <a:rPr lang="nb-NO" dirty="0"/>
              <a:t>i undervisning på alle </a:t>
            </a:r>
            <a:r>
              <a:rPr lang="nb-NO" dirty="0" smtClean="0"/>
              <a:t>nivå</a:t>
            </a:r>
            <a:endParaRPr lang="nb-NO" dirty="0"/>
          </a:p>
          <a:p>
            <a:r>
              <a:rPr lang="nb-NO" dirty="0" err="1" smtClean="0"/>
              <a:t>Svensksne</a:t>
            </a:r>
            <a:r>
              <a:rPr lang="nb-NO" dirty="0" smtClean="0"/>
              <a:t> meiner </a:t>
            </a:r>
            <a:r>
              <a:rPr lang="nb-NO" dirty="0"/>
              <a:t>det er viktig at mange </a:t>
            </a:r>
            <a:r>
              <a:rPr lang="nb-NO" dirty="0" err="1" smtClean="0"/>
              <a:t>meistrar</a:t>
            </a:r>
            <a:r>
              <a:rPr lang="nb-NO" dirty="0" smtClean="0"/>
              <a:t> </a:t>
            </a:r>
            <a:r>
              <a:rPr lang="nb-NO" dirty="0" err="1" smtClean="0"/>
              <a:t>framande</a:t>
            </a:r>
            <a:r>
              <a:rPr lang="nb-NO" dirty="0" smtClean="0"/>
              <a:t> språk</a:t>
            </a:r>
            <a:r>
              <a:rPr lang="nb-NO" dirty="0"/>
              <a:t>, </a:t>
            </a:r>
            <a:r>
              <a:rPr lang="nb-NO" dirty="0" err="1" smtClean="0"/>
              <a:t>særleg</a:t>
            </a:r>
            <a:r>
              <a:rPr lang="nb-NO" dirty="0" smtClean="0"/>
              <a:t> </a:t>
            </a:r>
            <a:r>
              <a:rPr lang="nb-NO" dirty="0"/>
              <a:t>engelsk, men </a:t>
            </a:r>
            <a:r>
              <a:rPr lang="nb-NO" dirty="0" smtClean="0"/>
              <a:t>òg for </a:t>
            </a:r>
            <a:r>
              <a:rPr lang="nb-NO" dirty="0"/>
              <a:t>eksempel asiatiske </a:t>
            </a:r>
            <a:r>
              <a:rPr lang="nb-NO" dirty="0" smtClean="0"/>
              <a:t>språk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8663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Norsk og </a:t>
            </a:r>
            <a:r>
              <a:rPr lang="nb-NO" dirty="0"/>
              <a:t>svensk – </a:t>
            </a:r>
            <a:r>
              <a:rPr lang="nb-NO" dirty="0" smtClean="0"/>
              <a:t>likskapstrekk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/>
              <a:t>Like når det </a:t>
            </a:r>
            <a:r>
              <a:rPr lang="nb-NO" dirty="0" smtClean="0"/>
              <a:t>gjeld </a:t>
            </a:r>
            <a:r>
              <a:rPr lang="nb-NO" dirty="0" smtClean="0"/>
              <a:t>uttale</a:t>
            </a:r>
            <a:endParaRPr lang="nb-NO" dirty="0"/>
          </a:p>
          <a:p>
            <a:r>
              <a:rPr lang="nb-NO" dirty="0"/>
              <a:t>Begge språk har mange </a:t>
            </a:r>
            <a:r>
              <a:rPr lang="nb-NO" dirty="0" smtClean="0"/>
              <a:t>a-</a:t>
            </a:r>
            <a:r>
              <a:rPr lang="nb-NO" dirty="0" err="1" smtClean="0"/>
              <a:t>endingar</a:t>
            </a:r>
            <a:endParaRPr lang="nb-NO" dirty="0"/>
          </a:p>
          <a:p>
            <a:r>
              <a:rPr lang="nb-NO" dirty="0"/>
              <a:t>Svenske </a:t>
            </a:r>
            <a:r>
              <a:rPr lang="nb-NO" dirty="0" err="1" smtClean="0"/>
              <a:t>dialektar</a:t>
            </a:r>
            <a:r>
              <a:rPr lang="nb-NO" dirty="0" smtClean="0"/>
              <a:t> </a:t>
            </a:r>
            <a:r>
              <a:rPr lang="nb-NO" dirty="0"/>
              <a:t>har tre kjønn som i norsk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250" y="1700808"/>
            <a:ext cx="3238500" cy="3200400"/>
          </a:xfrm>
        </p:spPr>
      </p:pic>
    </p:spTree>
    <p:extLst>
      <p:ext uri="{BB962C8B-B14F-4D97-AF65-F5344CB8AC3E}">
        <p14:creationId xmlns:p14="http://schemas.microsoft.com/office/powerpoint/2010/main" val="383303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Norsk og svensk – ulike trekk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/>
              <a:t>Svensk skriftspråk har to kjønn, felleskjønn og </a:t>
            </a:r>
            <a:r>
              <a:rPr lang="nb-NO" dirty="0" err="1" smtClean="0"/>
              <a:t>inkjekjønnt</a:t>
            </a:r>
            <a:endParaRPr lang="nb-NO" dirty="0"/>
          </a:p>
          <a:p>
            <a:r>
              <a:rPr lang="nb-NO" dirty="0"/>
              <a:t>Svensk bruker </a:t>
            </a:r>
            <a:r>
              <a:rPr lang="nb-NO" dirty="0" err="1" smtClean="0"/>
              <a:t>bokstavane</a:t>
            </a:r>
            <a:r>
              <a:rPr lang="nb-NO" dirty="0" smtClean="0"/>
              <a:t> </a:t>
            </a:r>
            <a:r>
              <a:rPr lang="nb-NO" dirty="0"/>
              <a:t>ö og ä</a:t>
            </a:r>
          </a:p>
          <a:p>
            <a:r>
              <a:rPr lang="nb-NO" dirty="0"/>
              <a:t>Svensk har </a:t>
            </a:r>
            <a:r>
              <a:rPr lang="nb-NO" dirty="0" err="1" smtClean="0"/>
              <a:t>ikkje</a:t>
            </a:r>
            <a:r>
              <a:rPr lang="nb-NO" dirty="0" smtClean="0"/>
              <a:t> </a:t>
            </a:r>
            <a:r>
              <a:rPr lang="nb-NO" dirty="0"/>
              <a:t>stum </a:t>
            </a:r>
            <a:r>
              <a:rPr lang="nb-NO" dirty="0" smtClean="0"/>
              <a:t>h som bokmål, </a:t>
            </a:r>
            <a:r>
              <a:rPr lang="nb-NO" dirty="0" err="1" smtClean="0"/>
              <a:t>dei</a:t>
            </a:r>
            <a:r>
              <a:rPr lang="nb-NO" dirty="0" smtClean="0"/>
              <a:t> skriv </a:t>
            </a:r>
            <a:r>
              <a:rPr lang="nb-NO" i="1" dirty="0"/>
              <a:t>vad og vem</a:t>
            </a:r>
          </a:p>
          <a:p>
            <a:r>
              <a:rPr lang="nb-NO" dirty="0"/>
              <a:t>Svensk har mange franske lånord </a:t>
            </a:r>
          </a:p>
        </p:txBody>
      </p:sp>
    </p:spTree>
    <p:extLst>
      <p:ext uri="{BB962C8B-B14F-4D97-AF65-F5344CB8AC3E}">
        <p14:creationId xmlns:p14="http://schemas.microsoft.com/office/powerpoint/2010/main" val="19290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Islandsk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Island har </a:t>
            </a:r>
            <a:r>
              <a:rPr lang="nb-NO" dirty="0" err="1" smtClean="0"/>
              <a:t>eitt</a:t>
            </a:r>
            <a:r>
              <a:rPr lang="nb-NO" dirty="0" smtClean="0"/>
              <a:t> </a:t>
            </a:r>
            <a:r>
              <a:rPr lang="nb-NO" dirty="0"/>
              <a:t>offisielt skriftspråk: Islandsk</a:t>
            </a:r>
          </a:p>
          <a:p>
            <a:r>
              <a:rPr lang="nb-NO" dirty="0"/>
              <a:t>Islandsk har </a:t>
            </a:r>
            <a:r>
              <a:rPr lang="nb-NO" dirty="0" smtClean="0"/>
              <a:t>utvikla </a:t>
            </a:r>
            <a:r>
              <a:rPr lang="nb-NO" dirty="0"/>
              <a:t>seg </a:t>
            </a:r>
            <a:r>
              <a:rPr lang="nb-NO" dirty="0" err="1" smtClean="0"/>
              <a:t>frå</a:t>
            </a:r>
            <a:r>
              <a:rPr lang="nb-NO" dirty="0" smtClean="0"/>
              <a:t> </a:t>
            </a:r>
            <a:r>
              <a:rPr lang="nb-NO" dirty="0"/>
              <a:t>det gamle norrøne språket som nordmennene brukte </a:t>
            </a:r>
            <a:r>
              <a:rPr lang="nb-NO" dirty="0" smtClean="0"/>
              <a:t>då </a:t>
            </a:r>
            <a:r>
              <a:rPr lang="nb-NO" dirty="0" err="1" smtClean="0"/>
              <a:t>dei</a:t>
            </a:r>
            <a:r>
              <a:rPr lang="nb-NO" dirty="0" smtClean="0"/>
              <a:t> befolka Island</a:t>
            </a:r>
            <a:endParaRPr lang="nb-NO" dirty="0"/>
          </a:p>
          <a:p>
            <a:r>
              <a:rPr lang="nb-NO" dirty="0" err="1" smtClean="0"/>
              <a:t>Islendingane</a:t>
            </a:r>
            <a:r>
              <a:rPr lang="nb-NO" dirty="0" smtClean="0"/>
              <a:t> </a:t>
            </a:r>
            <a:r>
              <a:rPr lang="nb-NO" dirty="0" err="1" smtClean="0"/>
              <a:t>ønskjer</a:t>
            </a:r>
            <a:r>
              <a:rPr lang="nb-NO" dirty="0" smtClean="0"/>
              <a:t> </a:t>
            </a:r>
            <a:r>
              <a:rPr lang="nb-NO" dirty="0"/>
              <a:t>å </a:t>
            </a:r>
            <a:r>
              <a:rPr lang="nb-NO" dirty="0" smtClean="0"/>
              <a:t>ta vare på det </a:t>
            </a:r>
            <a:r>
              <a:rPr lang="nb-NO" dirty="0"/>
              <a:t>islandske språket i </a:t>
            </a:r>
            <a:r>
              <a:rPr lang="nb-NO" dirty="0" smtClean="0"/>
              <a:t>ei </a:t>
            </a:r>
            <a:r>
              <a:rPr lang="nb-NO" dirty="0"/>
              <a:t>form som </a:t>
            </a:r>
            <a:r>
              <a:rPr lang="nb-NO" dirty="0" err="1" smtClean="0"/>
              <a:t>gjer</a:t>
            </a:r>
            <a:r>
              <a:rPr lang="nb-NO" dirty="0" smtClean="0"/>
              <a:t> </a:t>
            </a:r>
            <a:r>
              <a:rPr lang="nb-NO" dirty="0"/>
              <a:t>at </a:t>
            </a:r>
            <a:r>
              <a:rPr lang="nb-NO" dirty="0" err="1" smtClean="0"/>
              <a:t>dei</a:t>
            </a:r>
            <a:r>
              <a:rPr lang="nb-NO" dirty="0" smtClean="0"/>
              <a:t> </a:t>
            </a:r>
            <a:r>
              <a:rPr lang="nb-NO" dirty="0"/>
              <a:t>kan lese </a:t>
            </a:r>
            <a:r>
              <a:rPr lang="nb-NO" dirty="0" err="1" smtClean="0"/>
              <a:t>dei</a:t>
            </a:r>
            <a:r>
              <a:rPr lang="nb-NO" dirty="0" smtClean="0"/>
              <a:t> </a:t>
            </a:r>
            <a:r>
              <a:rPr lang="nb-NO" dirty="0"/>
              <a:t>gamle skriftene</a:t>
            </a:r>
          </a:p>
          <a:p>
            <a:r>
              <a:rPr lang="nb-NO" dirty="0"/>
              <a:t>Islandsk språk skal </a:t>
            </a:r>
            <a:r>
              <a:rPr lang="nb-NO" dirty="0" err="1" smtClean="0"/>
              <a:t>vere</a:t>
            </a:r>
            <a:r>
              <a:rPr lang="nb-NO" dirty="0" smtClean="0"/>
              <a:t> </a:t>
            </a:r>
            <a:r>
              <a:rPr lang="nb-NO" dirty="0"/>
              <a:t>moderne og kunne </a:t>
            </a:r>
            <a:r>
              <a:rPr lang="nb-NO" dirty="0" err="1" smtClean="0"/>
              <a:t>brukast</a:t>
            </a:r>
            <a:r>
              <a:rPr lang="nb-NO" dirty="0" smtClean="0"/>
              <a:t> </a:t>
            </a:r>
            <a:r>
              <a:rPr lang="nb-NO" dirty="0"/>
              <a:t>på alle </a:t>
            </a:r>
            <a:r>
              <a:rPr lang="nb-NO" dirty="0" smtClean="0"/>
              <a:t>samfunnsområde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7814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Norsk og islandsk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Norsk og islandsk er i dag svært ulike språk</a:t>
            </a:r>
          </a:p>
          <a:p>
            <a:r>
              <a:rPr lang="nb-NO" dirty="0"/>
              <a:t>Det islandske skriftspråket har bevart </a:t>
            </a:r>
            <a:r>
              <a:rPr lang="nb-NO" dirty="0" err="1" smtClean="0"/>
              <a:t>mykje</a:t>
            </a:r>
            <a:r>
              <a:rPr lang="nb-NO" dirty="0" smtClean="0"/>
              <a:t> </a:t>
            </a:r>
            <a:r>
              <a:rPr lang="nb-NO" dirty="0"/>
              <a:t>av det norrøne språket</a:t>
            </a:r>
          </a:p>
          <a:p>
            <a:r>
              <a:rPr lang="nb-NO" dirty="0"/>
              <a:t>Uttalen har </a:t>
            </a:r>
            <a:r>
              <a:rPr lang="nb-NO" dirty="0" smtClean="0"/>
              <a:t>forandra </a:t>
            </a:r>
            <a:r>
              <a:rPr lang="nb-NO" dirty="0"/>
              <a:t>seg </a:t>
            </a:r>
            <a:r>
              <a:rPr lang="nb-NO" dirty="0" err="1" smtClean="0"/>
              <a:t>mykje</a:t>
            </a:r>
            <a:r>
              <a:rPr lang="nb-NO" dirty="0" smtClean="0"/>
              <a:t> </a:t>
            </a:r>
            <a:r>
              <a:rPr lang="nb-NO" dirty="0" err="1" smtClean="0"/>
              <a:t>frå</a:t>
            </a:r>
            <a:r>
              <a:rPr lang="nb-NO" dirty="0" smtClean="0"/>
              <a:t> </a:t>
            </a:r>
            <a:r>
              <a:rPr lang="nb-NO" dirty="0"/>
              <a:t>norrøn tid, derfor stor avstand mellom skriftspråk og talemål</a:t>
            </a:r>
          </a:p>
          <a:p>
            <a:r>
              <a:rPr lang="nb-NO" dirty="0"/>
              <a:t>Islandsk har </a:t>
            </a:r>
            <a:r>
              <a:rPr lang="nb-NO" dirty="0" err="1" smtClean="0"/>
              <a:t>halde</a:t>
            </a:r>
            <a:r>
              <a:rPr lang="nb-NO" dirty="0" smtClean="0"/>
              <a:t> på </a:t>
            </a:r>
            <a:r>
              <a:rPr lang="nb-NO" dirty="0" err="1" smtClean="0"/>
              <a:t>dei</a:t>
            </a:r>
            <a:r>
              <a:rPr lang="nb-NO" dirty="0" smtClean="0"/>
              <a:t> </a:t>
            </a:r>
            <a:r>
              <a:rPr lang="nb-NO" dirty="0"/>
              <a:t>gamle </a:t>
            </a:r>
            <a:r>
              <a:rPr lang="nb-NO" dirty="0" smtClean="0"/>
              <a:t>orda, </a:t>
            </a:r>
            <a:r>
              <a:rPr lang="nb-NO" dirty="0"/>
              <a:t>formene og </a:t>
            </a:r>
            <a:r>
              <a:rPr lang="nb-NO" dirty="0" err="1" smtClean="0"/>
              <a:t>bokstavane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9271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Færøysk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Færøysk er </a:t>
            </a:r>
            <a:r>
              <a:rPr lang="nb-NO" dirty="0" err="1" smtClean="0"/>
              <a:t>hovudspråket</a:t>
            </a:r>
            <a:r>
              <a:rPr lang="nb-NO" dirty="0" smtClean="0"/>
              <a:t> </a:t>
            </a:r>
            <a:r>
              <a:rPr lang="nb-NO" dirty="0"/>
              <a:t>på </a:t>
            </a:r>
            <a:r>
              <a:rPr lang="nb-NO" dirty="0" smtClean="0"/>
              <a:t>Færøyane</a:t>
            </a:r>
            <a:endParaRPr lang="nb-NO" dirty="0"/>
          </a:p>
          <a:p>
            <a:r>
              <a:rPr lang="nb-NO" dirty="0"/>
              <a:t>Det </a:t>
            </a:r>
            <a:r>
              <a:rPr lang="nb-NO" dirty="0" smtClean="0"/>
              <a:t>blir òg undervist i </a:t>
            </a:r>
            <a:r>
              <a:rPr lang="nb-NO" dirty="0"/>
              <a:t>dansk </a:t>
            </a:r>
            <a:r>
              <a:rPr lang="nb-NO" dirty="0" err="1" smtClean="0"/>
              <a:t>frå</a:t>
            </a:r>
            <a:r>
              <a:rPr lang="nb-NO" dirty="0" smtClean="0"/>
              <a:t> </a:t>
            </a:r>
            <a:r>
              <a:rPr lang="nb-NO" dirty="0" err="1" smtClean="0"/>
              <a:t>grunnskulen</a:t>
            </a:r>
            <a:r>
              <a:rPr lang="nb-NO" dirty="0" smtClean="0"/>
              <a:t> </a:t>
            </a:r>
            <a:r>
              <a:rPr lang="nb-NO" dirty="0"/>
              <a:t>og oppover</a:t>
            </a:r>
          </a:p>
          <a:p>
            <a:r>
              <a:rPr lang="nb-NO" dirty="0" err="1" smtClean="0"/>
              <a:t>Færøyingane</a:t>
            </a:r>
            <a:r>
              <a:rPr lang="nb-NO" dirty="0" smtClean="0"/>
              <a:t> </a:t>
            </a:r>
            <a:r>
              <a:rPr lang="nb-NO" dirty="0" err="1" smtClean="0"/>
              <a:t>ønskjer</a:t>
            </a:r>
            <a:r>
              <a:rPr lang="nb-NO" dirty="0" smtClean="0"/>
              <a:t> </a:t>
            </a:r>
            <a:r>
              <a:rPr lang="nb-NO" dirty="0"/>
              <a:t>å </a:t>
            </a:r>
            <a:r>
              <a:rPr lang="nb-NO" dirty="0" err="1" smtClean="0"/>
              <a:t>styrkje</a:t>
            </a:r>
            <a:r>
              <a:rPr lang="nb-NO" dirty="0" smtClean="0"/>
              <a:t> </a:t>
            </a:r>
            <a:r>
              <a:rPr lang="nb-NO" dirty="0"/>
              <a:t>og </a:t>
            </a:r>
            <a:r>
              <a:rPr lang="nb-NO" dirty="0" smtClean="0"/>
              <a:t>ta vare på det </a:t>
            </a:r>
            <a:r>
              <a:rPr lang="nb-NO" dirty="0"/>
              <a:t>færøyske språket med minst </a:t>
            </a:r>
            <a:r>
              <a:rPr lang="nb-NO" dirty="0" err="1" smtClean="0"/>
              <a:t>mogleg</a:t>
            </a:r>
            <a:r>
              <a:rPr lang="nb-NO" dirty="0" smtClean="0"/>
              <a:t> </a:t>
            </a:r>
            <a:r>
              <a:rPr lang="nb-NO" dirty="0" err="1" smtClean="0"/>
              <a:t>framand</a:t>
            </a:r>
            <a:r>
              <a:rPr lang="nb-NO" dirty="0" smtClean="0"/>
              <a:t> påverknad</a:t>
            </a:r>
            <a:endParaRPr lang="nb-NO" dirty="0"/>
          </a:p>
          <a:p>
            <a:r>
              <a:rPr lang="nb-NO" dirty="0"/>
              <a:t>Færøysk skal </a:t>
            </a:r>
            <a:r>
              <a:rPr lang="nb-NO" dirty="0" err="1" smtClean="0"/>
              <a:t>vere</a:t>
            </a:r>
            <a:r>
              <a:rPr lang="nb-NO" dirty="0" smtClean="0"/>
              <a:t>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/>
              <a:t>moderne språk som kan </a:t>
            </a:r>
            <a:r>
              <a:rPr lang="nb-NO" dirty="0" err="1" smtClean="0"/>
              <a:t>brukast</a:t>
            </a:r>
            <a:r>
              <a:rPr lang="nb-NO" dirty="0" smtClean="0"/>
              <a:t> </a:t>
            </a:r>
            <a:r>
              <a:rPr lang="nb-NO" dirty="0"/>
              <a:t>på alle </a:t>
            </a:r>
            <a:r>
              <a:rPr lang="nb-NO" dirty="0" smtClean="0"/>
              <a:t>samfunnsområde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2444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Norsk og færøysk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Norsk og færøysk er i dag to svært ulike språk</a:t>
            </a:r>
          </a:p>
          <a:p>
            <a:r>
              <a:rPr lang="nb-NO" dirty="0" err="1" smtClean="0"/>
              <a:t>Færøyingane</a:t>
            </a:r>
            <a:r>
              <a:rPr lang="nb-NO" dirty="0" smtClean="0"/>
              <a:t> </a:t>
            </a:r>
            <a:r>
              <a:rPr lang="nb-NO" dirty="0"/>
              <a:t>har i stor grad </a:t>
            </a:r>
            <a:r>
              <a:rPr lang="nb-NO" dirty="0" err="1" smtClean="0"/>
              <a:t>halde</a:t>
            </a:r>
            <a:r>
              <a:rPr lang="nb-NO" dirty="0" smtClean="0"/>
              <a:t> på </a:t>
            </a:r>
            <a:r>
              <a:rPr lang="nb-NO" dirty="0"/>
              <a:t>det gamle norrøne språket</a:t>
            </a:r>
          </a:p>
          <a:p>
            <a:r>
              <a:rPr lang="nb-NO" dirty="0" err="1" smtClean="0"/>
              <a:t>Færøyingane</a:t>
            </a:r>
            <a:r>
              <a:rPr lang="nb-NO" dirty="0" smtClean="0"/>
              <a:t> </a:t>
            </a:r>
            <a:r>
              <a:rPr lang="nb-NO" dirty="0"/>
              <a:t>kan </a:t>
            </a:r>
            <a:r>
              <a:rPr lang="nb-NO" dirty="0" smtClean="0"/>
              <a:t>framleis lese </a:t>
            </a:r>
            <a:r>
              <a:rPr lang="nb-NO" dirty="0"/>
              <a:t>og forstå </a:t>
            </a:r>
            <a:r>
              <a:rPr lang="nb-NO" dirty="0" err="1" smtClean="0"/>
              <a:t>dei</a:t>
            </a:r>
            <a:r>
              <a:rPr lang="nb-NO" dirty="0" smtClean="0"/>
              <a:t> </a:t>
            </a:r>
            <a:r>
              <a:rPr lang="nb-NO" dirty="0"/>
              <a:t>gamle </a:t>
            </a:r>
            <a:r>
              <a:rPr lang="nb-NO" dirty="0" err="1" smtClean="0"/>
              <a:t>tekstane</a:t>
            </a:r>
            <a:endParaRPr lang="nb-NO" dirty="0"/>
          </a:p>
          <a:p>
            <a:r>
              <a:rPr lang="nb-NO" dirty="0"/>
              <a:t>Talemålet har </a:t>
            </a:r>
            <a:r>
              <a:rPr lang="nb-NO" dirty="0" smtClean="0"/>
              <a:t>endra </a:t>
            </a:r>
            <a:r>
              <a:rPr lang="nb-NO" dirty="0"/>
              <a:t>seg </a:t>
            </a:r>
            <a:r>
              <a:rPr lang="nb-NO" dirty="0" err="1" smtClean="0"/>
              <a:t>mykje</a:t>
            </a:r>
            <a:r>
              <a:rPr lang="nb-NO" dirty="0"/>
              <a:t>, derfor stor avstand mellom skrift og tale</a:t>
            </a:r>
          </a:p>
        </p:txBody>
      </p:sp>
    </p:spTree>
    <p:extLst>
      <p:ext uri="{BB962C8B-B14F-4D97-AF65-F5344CB8AC3E}">
        <p14:creationId xmlns:p14="http://schemas.microsoft.com/office/powerpoint/2010/main" val="194823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Språk i Norden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smtClean="0"/>
              <a:t>Om</a:t>
            </a:r>
            <a:r>
              <a:rPr lang="nb-NO" dirty="0" smtClean="0"/>
              <a:t>grepet </a:t>
            </a:r>
            <a:r>
              <a:rPr lang="nb-NO" dirty="0"/>
              <a:t>«språk i Norden» </a:t>
            </a:r>
            <a:r>
              <a:rPr lang="nb-NO" dirty="0" err="1" smtClean="0"/>
              <a:t>omfattar</a:t>
            </a:r>
            <a:r>
              <a:rPr lang="nb-NO" dirty="0" smtClean="0"/>
              <a:t> </a:t>
            </a:r>
            <a:r>
              <a:rPr lang="nb-NO" dirty="0"/>
              <a:t>alle språk i Norden:</a:t>
            </a:r>
          </a:p>
          <a:p>
            <a:pPr marL="0" indent="0">
              <a:buNone/>
            </a:pPr>
            <a:r>
              <a:rPr lang="nb-NO" dirty="0"/>
              <a:t>Norsk, svensk, dansk, islandsk, færøysk, finsk, samisk, grønlandsk, kvensk, romani, romanes, jiddisk og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/>
              <a:t>stort </a:t>
            </a:r>
            <a:r>
              <a:rPr lang="nb-NO" dirty="0" err="1" smtClean="0"/>
              <a:t>antal</a:t>
            </a:r>
            <a:r>
              <a:rPr lang="nb-NO" dirty="0" smtClean="0"/>
              <a:t> </a:t>
            </a:r>
            <a:r>
              <a:rPr lang="nb-NO" dirty="0" err="1" smtClean="0"/>
              <a:t>innvandrarspråk</a:t>
            </a:r>
            <a:endParaRPr lang="nb-NO" dirty="0"/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Til nordiske språk </a:t>
            </a:r>
            <a:r>
              <a:rPr lang="nb-NO" dirty="0" err="1" smtClean="0"/>
              <a:t>reknar</a:t>
            </a:r>
            <a:r>
              <a:rPr lang="nb-NO" dirty="0" smtClean="0"/>
              <a:t> vi </a:t>
            </a:r>
            <a:r>
              <a:rPr lang="nb-NO" dirty="0" err="1" smtClean="0"/>
              <a:t>berre</a:t>
            </a:r>
            <a:r>
              <a:rPr lang="nb-NO" dirty="0" smtClean="0"/>
              <a:t> </a:t>
            </a:r>
            <a:r>
              <a:rPr lang="nb-NO" dirty="0" err="1" smtClean="0"/>
              <a:t>dei</a:t>
            </a:r>
            <a:r>
              <a:rPr lang="nb-NO" dirty="0" smtClean="0"/>
              <a:t> </a:t>
            </a:r>
            <a:r>
              <a:rPr lang="nb-NO" dirty="0"/>
              <a:t>som </a:t>
            </a:r>
            <a:r>
              <a:rPr lang="nb-NO" dirty="0" smtClean="0"/>
              <a:t>kjem </a:t>
            </a:r>
            <a:r>
              <a:rPr lang="nb-NO" dirty="0" err="1" smtClean="0"/>
              <a:t>frå</a:t>
            </a:r>
            <a:r>
              <a:rPr lang="nb-NO" dirty="0" smtClean="0"/>
              <a:t> </a:t>
            </a:r>
            <a:r>
              <a:rPr lang="nb-NO" dirty="0"/>
              <a:t>den indoeuropeiske språkfamilien:</a:t>
            </a:r>
          </a:p>
          <a:p>
            <a:pPr marL="0" indent="0">
              <a:buNone/>
            </a:pPr>
            <a:r>
              <a:rPr lang="nb-NO" dirty="0"/>
              <a:t>Norsk, svensk, dansk, islandsk og </a:t>
            </a:r>
            <a:r>
              <a:rPr lang="nb-NO" dirty="0" smtClean="0"/>
              <a:t>færøysk.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4291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Meir</a:t>
            </a:r>
            <a:r>
              <a:rPr lang="nb-NO" dirty="0" smtClean="0"/>
              <a:t> </a:t>
            </a:r>
            <a:r>
              <a:rPr lang="nb-NO" dirty="0" smtClean="0"/>
              <a:t>om færøysk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err="1" smtClean="0"/>
              <a:t>Færøyingane</a:t>
            </a:r>
            <a:r>
              <a:rPr lang="nb-NO" dirty="0" smtClean="0"/>
              <a:t> </a:t>
            </a:r>
            <a:r>
              <a:rPr lang="nb-NO" dirty="0" err="1" smtClean="0"/>
              <a:t>ønskjer</a:t>
            </a:r>
            <a:r>
              <a:rPr lang="nb-NO" dirty="0" smtClean="0"/>
              <a:t> </a:t>
            </a:r>
            <a:r>
              <a:rPr lang="nb-NO" dirty="0" err="1" smtClean="0"/>
              <a:t>ikkje</a:t>
            </a:r>
            <a:r>
              <a:rPr lang="nb-NO" dirty="0" smtClean="0"/>
              <a:t> </a:t>
            </a:r>
            <a:r>
              <a:rPr lang="nb-NO" dirty="0"/>
              <a:t>å ta inn nye lånord, </a:t>
            </a:r>
            <a:r>
              <a:rPr lang="nb-NO" dirty="0" err="1" smtClean="0"/>
              <a:t>dei</a:t>
            </a:r>
            <a:r>
              <a:rPr lang="nb-NO" dirty="0" smtClean="0"/>
              <a:t> </a:t>
            </a:r>
            <a:r>
              <a:rPr lang="nb-NO" dirty="0"/>
              <a:t>vil lage </a:t>
            </a:r>
            <a:r>
              <a:rPr lang="nb-NO" dirty="0" smtClean="0"/>
              <a:t>eigne </a:t>
            </a:r>
            <a:r>
              <a:rPr lang="nb-NO" dirty="0"/>
              <a:t>færøyske ord</a:t>
            </a:r>
          </a:p>
          <a:p>
            <a:r>
              <a:rPr lang="nb-NO" dirty="0"/>
              <a:t>Færøysk har mange danske lånord </a:t>
            </a:r>
          </a:p>
          <a:p>
            <a:r>
              <a:rPr lang="nb-NO" dirty="0"/>
              <a:t>Færøysk er så ulikt </a:t>
            </a:r>
            <a:r>
              <a:rPr lang="nb-NO" dirty="0" err="1" smtClean="0"/>
              <a:t>dei</a:t>
            </a:r>
            <a:r>
              <a:rPr lang="nb-NO" dirty="0" smtClean="0"/>
              <a:t> </a:t>
            </a:r>
            <a:r>
              <a:rPr lang="nb-NO" dirty="0"/>
              <a:t>andre skandinaviske </a:t>
            </a:r>
            <a:r>
              <a:rPr lang="nb-NO" dirty="0" smtClean="0"/>
              <a:t>språka </a:t>
            </a:r>
            <a:r>
              <a:rPr lang="nb-NO" dirty="0"/>
              <a:t>at det er </a:t>
            </a:r>
            <a:r>
              <a:rPr lang="nb-NO" dirty="0" err="1" smtClean="0"/>
              <a:t>vanskeleg</a:t>
            </a:r>
            <a:r>
              <a:rPr lang="nb-NO" dirty="0" smtClean="0"/>
              <a:t> </a:t>
            </a:r>
            <a:r>
              <a:rPr lang="nb-NO" dirty="0"/>
              <a:t>også for </a:t>
            </a:r>
            <a:r>
              <a:rPr lang="nb-NO" dirty="0" err="1" smtClean="0"/>
              <a:t>danskar</a:t>
            </a:r>
            <a:r>
              <a:rPr lang="nb-NO" dirty="0" smtClean="0"/>
              <a:t> </a:t>
            </a:r>
            <a:r>
              <a:rPr lang="nb-NO" dirty="0"/>
              <a:t>og </a:t>
            </a:r>
            <a:r>
              <a:rPr lang="nb-NO" dirty="0" err="1" smtClean="0"/>
              <a:t>svenskar</a:t>
            </a:r>
            <a:r>
              <a:rPr lang="nb-NO" dirty="0" smtClean="0"/>
              <a:t> </a:t>
            </a:r>
            <a:r>
              <a:rPr lang="nb-NO" dirty="0"/>
              <a:t>å forstå</a:t>
            </a:r>
          </a:p>
          <a:p>
            <a:r>
              <a:rPr lang="nb-NO" dirty="0"/>
              <a:t>Islandsk og færøysk har </a:t>
            </a:r>
            <a:r>
              <a:rPr lang="nb-NO" dirty="0" smtClean="0"/>
              <a:t>òg utvikla </a:t>
            </a:r>
            <a:r>
              <a:rPr lang="nb-NO" dirty="0"/>
              <a:t>seg så forskjellig at det er vanskelig for </a:t>
            </a:r>
            <a:r>
              <a:rPr lang="nb-NO" dirty="0" err="1" smtClean="0"/>
              <a:t>islendingar</a:t>
            </a:r>
            <a:r>
              <a:rPr lang="nb-NO" dirty="0" smtClean="0"/>
              <a:t> </a:t>
            </a:r>
            <a:r>
              <a:rPr lang="nb-NO" dirty="0"/>
              <a:t>og </a:t>
            </a:r>
            <a:r>
              <a:rPr lang="nb-NO" dirty="0" err="1" smtClean="0"/>
              <a:t>færøyingar</a:t>
            </a:r>
            <a:r>
              <a:rPr lang="nb-NO" dirty="0" smtClean="0"/>
              <a:t> </a:t>
            </a:r>
            <a:r>
              <a:rPr lang="nb-NO" dirty="0"/>
              <a:t>å forstå </a:t>
            </a:r>
            <a:r>
              <a:rPr lang="nb-NO" dirty="0" err="1" smtClean="0"/>
              <a:t>kvarandre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839496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Engelsk </a:t>
            </a:r>
            <a:r>
              <a:rPr lang="nb-NO" dirty="0" smtClean="0"/>
              <a:t>påverknad på </a:t>
            </a:r>
            <a:r>
              <a:rPr lang="nb-NO" dirty="0"/>
              <a:t>nordiske språk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800" dirty="0"/>
              <a:t>Den engelske </a:t>
            </a:r>
            <a:r>
              <a:rPr lang="nb-NO" sz="2800" dirty="0" smtClean="0"/>
              <a:t>påverknaden er </a:t>
            </a:r>
            <a:r>
              <a:rPr lang="nb-NO" sz="2800" dirty="0"/>
              <a:t>i dag svært sterk med svært mange lånord</a:t>
            </a:r>
          </a:p>
          <a:p>
            <a:r>
              <a:rPr lang="nb-NO" sz="2800" dirty="0" smtClean="0"/>
              <a:t>Styresmaktene </a:t>
            </a:r>
            <a:r>
              <a:rPr lang="nb-NO" sz="2800" dirty="0" smtClean="0"/>
              <a:t>i </a:t>
            </a:r>
            <a:r>
              <a:rPr lang="nb-NO" sz="2800" dirty="0"/>
              <a:t>de nordiske </a:t>
            </a:r>
            <a:r>
              <a:rPr lang="nb-NO" sz="2800" dirty="0" smtClean="0"/>
              <a:t>landa </a:t>
            </a:r>
            <a:r>
              <a:rPr lang="nb-NO" sz="2800" dirty="0"/>
              <a:t>er redde for at engelsk skal </a:t>
            </a:r>
            <a:r>
              <a:rPr lang="nb-NO" sz="2800" dirty="0" err="1" smtClean="0"/>
              <a:t>fortrengje</a:t>
            </a:r>
            <a:r>
              <a:rPr lang="nb-NO" sz="2800" dirty="0" smtClean="0"/>
              <a:t> nasjonalspråka</a:t>
            </a:r>
            <a:endParaRPr lang="nb-NO" sz="2800" dirty="0"/>
          </a:p>
          <a:p>
            <a:r>
              <a:rPr lang="nb-NO" sz="2800" dirty="0" smtClean="0"/>
              <a:t>Styresmaktene er </a:t>
            </a:r>
            <a:r>
              <a:rPr lang="nb-NO" sz="2800" dirty="0" err="1" smtClean="0"/>
              <a:t>opptekne</a:t>
            </a:r>
            <a:r>
              <a:rPr lang="nb-NO" sz="2800" dirty="0" smtClean="0"/>
              <a:t> av </a:t>
            </a:r>
            <a:r>
              <a:rPr lang="nb-NO" sz="2800" dirty="0"/>
              <a:t>at engelsk skal </a:t>
            </a:r>
            <a:r>
              <a:rPr lang="nb-NO" sz="2800" dirty="0" err="1" smtClean="0"/>
              <a:t>styrkjast</a:t>
            </a:r>
            <a:r>
              <a:rPr lang="nb-NO" sz="2800" dirty="0" smtClean="0"/>
              <a:t> som </a:t>
            </a:r>
            <a:r>
              <a:rPr lang="nb-NO" sz="2800" dirty="0" err="1" smtClean="0"/>
              <a:t>framandspråk</a:t>
            </a:r>
            <a:endParaRPr lang="nb-NO" sz="2800" dirty="0"/>
          </a:p>
          <a:p>
            <a:r>
              <a:rPr lang="nb-NO" sz="2800" dirty="0"/>
              <a:t>Engelsk skal kunne </a:t>
            </a:r>
            <a:r>
              <a:rPr lang="nb-NO" sz="2800" dirty="0" err="1" smtClean="0"/>
              <a:t>brukast</a:t>
            </a:r>
            <a:r>
              <a:rPr lang="nb-NO" sz="2800" dirty="0" smtClean="0"/>
              <a:t> </a:t>
            </a:r>
            <a:r>
              <a:rPr lang="nb-NO" sz="2800" dirty="0"/>
              <a:t>som </a:t>
            </a:r>
            <a:r>
              <a:rPr lang="nb-NO" sz="2800" dirty="0" err="1" smtClean="0"/>
              <a:t>vitskapleg</a:t>
            </a:r>
            <a:r>
              <a:rPr lang="nb-NO" sz="2800" dirty="0" smtClean="0"/>
              <a:t> språk </a:t>
            </a:r>
            <a:r>
              <a:rPr lang="nb-NO" sz="2800" dirty="0"/>
              <a:t>ved </a:t>
            </a:r>
            <a:r>
              <a:rPr lang="nb-NO" sz="2800" dirty="0" smtClean="0"/>
              <a:t>sida </a:t>
            </a:r>
            <a:r>
              <a:rPr lang="nb-NO" sz="2800" dirty="0"/>
              <a:t>av </a:t>
            </a:r>
            <a:r>
              <a:rPr lang="nb-NO" sz="2800" dirty="0" smtClean="0"/>
              <a:t>nasjonalspråka</a:t>
            </a:r>
            <a:endParaRPr lang="nb-NO" sz="2800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5624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Språklege</a:t>
            </a:r>
            <a:r>
              <a:rPr lang="nb-NO" dirty="0" smtClean="0"/>
              <a:t> </a:t>
            </a:r>
            <a:r>
              <a:rPr lang="nb-NO" dirty="0" err="1" smtClean="0"/>
              <a:t>rettar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Alle som </a:t>
            </a:r>
            <a:r>
              <a:rPr lang="nb-NO" dirty="0" smtClean="0"/>
              <a:t>bur </a:t>
            </a:r>
            <a:r>
              <a:rPr lang="nb-NO" dirty="0"/>
              <a:t>i Norden, skal ha rett til</a:t>
            </a:r>
          </a:p>
          <a:p>
            <a:endParaRPr lang="nb-NO" dirty="0"/>
          </a:p>
          <a:p>
            <a:r>
              <a:rPr lang="nb-NO" dirty="0"/>
              <a:t>å lære å lese og skrive det språket som </a:t>
            </a:r>
            <a:r>
              <a:rPr lang="nb-NO" dirty="0" smtClean="0"/>
              <a:t>blir brukt i </a:t>
            </a:r>
            <a:r>
              <a:rPr lang="nb-NO" dirty="0"/>
              <a:t>landet </a:t>
            </a:r>
            <a:r>
              <a:rPr lang="nb-NO" dirty="0" err="1" smtClean="0"/>
              <a:t>dei</a:t>
            </a:r>
            <a:r>
              <a:rPr lang="nb-NO" dirty="0" smtClean="0"/>
              <a:t> bur </a:t>
            </a:r>
            <a:r>
              <a:rPr lang="nb-NO" dirty="0"/>
              <a:t>i</a:t>
            </a:r>
          </a:p>
          <a:p>
            <a:r>
              <a:rPr lang="nb-NO" dirty="0"/>
              <a:t>å lære seg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/>
              <a:t>språk med internasjonal </a:t>
            </a:r>
            <a:r>
              <a:rPr lang="nb-NO" dirty="0" smtClean="0"/>
              <a:t>utbreiing</a:t>
            </a:r>
            <a:endParaRPr lang="nb-NO" dirty="0"/>
          </a:p>
          <a:p>
            <a:r>
              <a:rPr lang="nb-NO" dirty="0"/>
              <a:t>å </a:t>
            </a:r>
            <a:r>
              <a:rPr lang="nb-NO" dirty="0" smtClean="0"/>
              <a:t>ta vare på og </a:t>
            </a:r>
            <a:r>
              <a:rPr lang="nb-NO" dirty="0"/>
              <a:t>utvikle morsmålet sitt</a:t>
            </a:r>
          </a:p>
        </p:txBody>
      </p:sp>
    </p:spTree>
    <p:extLst>
      <p:ext uri="{BB962C8B-B14F-4D97-AF65-F5344CB8AC3E}">
        <p14:creationId xmlns:p14="http://schemas.microsoft.com/office/powerpoint/2010/main" val="328053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Språksituasjonen i </a:t>
            </a:r>
            <a:r>
              <a:rPr lang="nb-NO" dirty="0" err="1" smtClean="0"/>
              <a:t>Noreg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 smtClean="0"/>
              <a:t>Norsk er nasjonalspråket</a:t>
            </a:r>
          </a:p>
          <a:p>
            <a:r>
              <a:rPr lang="nb-NO" dirty="0" smtClean="0"/>
              <a:t>Vi har to likestilte </a:t>
            </a:r>
            <a:r>
              <a:rPr lang="nb-NO" dirty="0" err="1" smtClean="0"/>
              <a:t>variantar</a:t>
            </a:r>
            <a:r>
              <a:rPr lang="nb-NO" dirty="0" smtClean="0"/>
              <a:t> </a:t>
            </a:r>
            <a:r>
              <a:rPr lang="nb-NO" dirty="0" smtClean="0"/>
              <a:t>av norsk: nynorsk og bokmål </a:t>
            </a:r>
            <a:endParaRPr lang="nb-NO" dirty="0"/>
          </a:p>
          <a:p>
            <a:r>
              <a:rPr lang="nb-NO" dirty="0" smtClean="0"/>
              <a:t>Samisk er likestilt med norsk i </a:t>
            </a:r>
            <a:r>
              <a:rPr lang="nb-NO" dirty="0" err="1" smtClean="0"/>
              <a:t>nokre</a:t>
            </a:r>
            <a:r>
              <a:rPr lang="nb-NO" dirty="0" smtClean="0"/>
              <a:t> </a:t>
            </a:r>
            <a:r>
              <a:rPr lang="nb-NO" dirty="0" err="1" smtClean="0"/>
              <a:t>kommunar</a:t>
            </a:r>
            <a:endParaRPr lang="nb-NO" dirty="0" smtClean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869837"/>
            <a:ext cx="4038600" cy="3986689"/>
          </a:xfrm>
        </p:spPr>
      </p:pic>
    </p:spTree>
    <p:extLst>
      <p:ext uri="{BB962C8B-B14F-4D97-AF65-F5344CB8AC3E}">
        <p14:creationId xmlns:p14="http://schemas.microsoft.com/office/powerpoint/2010/main" val="14410612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Samisk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Samisk blir brukt i </a:t>
            </a:r>
            <a:r>
              <a:rPr lang="nb-NO" dirty="0" smtClean="0"/>
              <a:t>nordområda </a:t>
            </a:r>
            <a:r>
              <a:rPr lang="nb-NO" dirty="0"/>
              <a:t>i </a:t>
            </a:r>
            <a:r>
              <a:rPr lang="nb-NO" dirty="0" err="1" smtClean="0"/>
              <a:t>Noreg</a:t>
            </a:r>
            <a:r>
              <a:rPr lang="nb-NO" dirty="0" smtClean="0"/>
              <a:t>, </a:t>
            </a:r>
            <a:r>
              <a:rPr lang="nb-NO" dirty="0"/>
              <a:t>Sverige, Finland og Russland</a:t>
            </a:r>
          </a:p>
          <a:p>
            <a:r>
              <a:rPr lang="nb-NO" dirty="0"/>
              <a:t>Det offisielle samiske skriftspråket </a:t>
            </a:r>
            <a:r>
              <a:rPr lang="nb-NO" dirty="0" err="1" smtClean="0"/>
              <a:t>byggjer</a:t>
            </a:r>
            <a:r>
              <a:rPr lang="nb-NO" dirty="0" smtClean="0"/>
              <a:t> </a:t>
            </a:r>
            <a:r>
              <a:rPr lang="nb-NO" dirty="0"/>
              <a:t>på nordsamisk</a:t>
            </a:r>
          </a:p>
          <a:p>
            <a:r>
              <a:rPr lang="nb-NO" dirty="0"/>
              <a:t>Samisk </a:t>
            </a:r>
            <a:r>
              <a:rPr lang="nb-NO" dirty="0" err="1" smtClean="0"/>
              <a:t>tilhøyrer</a:t>
            </a:r>
            <a:r>
              <a:rPr lang="nb-NO" dirty="0" smtClean="0"/>
              <a:t> </a:t>
            </a:r>
            <a:r>
              <a:rPr lang="nb-NO" dirty="0"/>
              <a:t>den uralske eller finsk-ugriske språkfamilien</a:t>
            </a:r>
          </a:p>
        </p:txBody>
      </p:sp>
    </p:spTree>
    <p:extLst>
      <p:ext uri="{BB962C8B-B14F-4D97-AF65-F5344CB8AC3E}">
        <p14:creationId xmlns:p14="http://schemas.microsoft.com/office/powerpoint/2010/main" val="93704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Andre nasjonale </a:t>
            </a:r>
            <a:r>
              <a:rPr lang="nb-NO" dirty="0" err="1" smtClean="0"/>
              <a:t>minoritetar</a:t>
            </a:r>
            <a:r>
              <a:rPr lang="nb-NO" dirty="0" smtClean="0"/>
              <a:t> </a:t>
            </a:r>
            <a:r>
              <a:rPr lang="nb-NO" dirty="0"/>
              <a:t>i </a:t>
            </a:r>
            <a:r>
              <a:rPr lang="nb-NO" dirty="0" err="1" smtClean="0"/>
              <a:t>Noreg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 err="1" smtClean="0"/>
              <a:t>Jødar</a:t>
            </a:r>
            <a:endParaRPr lang="nb-NO" dirty="0"/>
          </a:p>
          <a:p>
            <a:r>
              <a:rPr lang="nb-NO" dirty="0" err="1" smtClean="0"/>
              <a:t>Kvenar</a:t>
            </a:r>
            <a:endParaRPr lang="nb-NO" dirty="0"/>
          </a:p>
          <a:p>
            <a:r>
              <a:rPr lang="nb-NO" dirty="0" err="1" smtClean="0"/>
              <a:t>Skogfinnar</a:t>
            </a:r>
            <a:endParaRPr lang="nb-NO" dirty="0"/>
          </a:p>
          <a:p>
            <a:r>
              <a:rPr lang="nb-NO" dirty="0" err="1" smtClean="0"/>
              <a:t>Tatarar</a:t>
            </a:r>
            <a:r>
              <a:rPr lang="nb-NO" dirty="0" smtClean="0"/>
              <a:t>/romani</a:t>
            </a:r>
            <a:endParaRPr lang="nb-NO" dirty="0"/>
          </a:p>
          <a:p>
            <a:r>
              <a:rPr lang="nb-NO" dirty="0" err="1" smtClean="0"/>
              <a:t>Sigøynarar</a:t>
            </a:r>
            <a:r>
              <a:rPr lang="nb-NO" dirty="0" smtClean="0"/>
              <a:t>/rom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6548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Samisk språk og kultur og </a:t>
            </a:r>
            <a:r>
              <a:rPr lang="nb-NO" dirty="0" err="1" smtClean="0"/>
              <a:t>konsekvensar</a:t>
            </a:r>
            <a:r>
              <a:rPr lang="nb-NO" dirty="0" smtClean="0"/>
              <a:t> </a:t>
            </a:r>
            <a:r>
              <a:rPr lang="nb-NO" dirty="0" smtClean="0"/>
              <a:t>av fornorskingspolitikk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endParaRPr lang="nb-NO" dirty="0" smtClean="0"/>
          </a:p>
          <a:p>
            <a:r>
              <a:rPr lang="nb-NO" dirty="0"/>
              <a:t>Slutten av </a:t>
            </a:r>
            <a:r>
              <a:rPr lang="nb-NO" dirty="0" smtClean="0"/>
              <a:t>1800-talet</a:t>
            </a:r>
            <a:r>
              <a:rPr lang="nb-NO" dirty="0"/>
              <a:t>: All undervisning av samiske barn skulle </a:t>
            </a:r>
            <a:r>
              <a:rPr lang="nb-NO" dirty="0" smtClean="0"/>
              <a:t>skje på </a:t>
            </a:r>
            <a:r>
              <a:rPr lang="nb-NO" dirty="0"/>
              <a:t>norsk</a:t>
            </a:r>
          </a:p>
          <a:p>
            <a:r>
              <a:rPr lang="nb-NO" dirty="0"/>
              <a:t>1889: Samisk skulle </a:t>
            </a:r>
            <a:r>
              <a:rPr lang="nb-NO" dirty="0" err="1" smtClean="0"/>
              <a:t>berre</a:t>
            </a:r>
            <a:r>
              <a:rPr lang="nb-NO" dirty="0" smtClean="0"/>
              <a:t> </a:t>
            </a:r>
            <a:r>
              <a:rPr lang="nb-NO" dirty="0" err="1" smtClean="0"/>
              <a:t>vere</a:t>
            </a:r>
            <a:r>
              <a:rPr lang="nb-NO" dirty="0" smtClean="0"/>
              <a:t>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/>
              <a:t>hjelpespråk </a:t>
            </a:r>
            <a:r>
              <a:rPr lang="nb-NO" dirty="0"/>
              <a:t>i</a:t>
            </a:r>
            <a:r>
              <a:rPr lang="nb-NO" dirty="0" smtClean="0"/>
              <a:t> </a:t>
            </a:r>
            <a:r>
              <a:rPr lang="nb-NO" dirty="0" err="1" smtClean="0"/>
              <a:t>skulen</a:t>
            </a:r>
            <a:endParaRPr lang="nb-NO" dirty="0"/>
          </a:p>
          <a:p>
            <a:r>
              <a:rPr lang="nb-NO" dirty="0"/>
              <a:t>Alle samiske barn skulle lære norsk</a:t>
            </a:r>
          </a:p>
          <a:p>
            <a:endParaRPr lang="nb-NO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852936"/>
            <a:ext cx="4038600" cy="2830625"/>
          </a:xfrm>
        </p:spPr>
      </p:pic>
    </p:spTree>
    <p:extLst>
      <p:ext uri="{BB962C8B-B14F-4D97-AF65-F5344CB8AC3E}">
        <p14:creationId xmlns:p14="http://schemas.microsoft.com/office/powerpoint/2010/main" val="118194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/>
            </a:r>
            <a:br>
              <a:rPr lang="nb-NO" dirty="0" smtClean="0"/>
            </a:br>
            <a:r>
              <a:rPr lang="nb-NO" sz="4000" dirty="0"/>
              <a:t>Samisk språk og kultur og </a:t>
            </a:r>
            <a:r>
              <a:rPr lang="nb-NO" sz="4000" dirty="0" err="1" smtClean="0"/>
              <a:t>konsekvensar</a:t>
            </a:r>
            <a:r>
              <a:rPr lang="nb-NO" sz="4000" dirty="0" smtClean="0"/>
              <a:t> </a:t>
            </a:r>
            <a:r>
              <a:rPr lang="nb-NO" sz="4000" dirty="0"/>
              <a:t>av </a:t>
            </a:r>
            <a:r>
              <a:rPr lang="nb-NO" sz="4000" dirty="0" smtClean="0"/>
              <a:t>fornorskingspolitikk</a:t>
            </a:r>
            <a:endParaRPr lang="nb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11560" y="2060848"/>
            <a:ext cx="8075240" cy="4065315"/>
          </a:xfrm>
        </p:spPr>
        <p:txBody>
          <a:bodyPr/>
          <a:lstStyle/>
          <a:p>
            <a:r>
              <a:rPr lang="nb-NO" dirty="0"/>
              <a:t>Samisk språk og kultur overlevde gjennom </a:t>
            </a:r>
            <a:r>
              <a:rPr lang="nb-NO" dirty="0" smtClean="0"/>
              <a:t>munnlege </a:t>
            </a:r>
            <a:r>
              <a:rPr lang="nb-NO" dirty="0" err="1" smtClean="0"/>
              <a:t>overleveringar</a:t>
            </a:r>
            <a:endParaRPr lang="nb-NO" dirty="0"/>
          </a:p>
          <a:p>
            <a:r>
              <a:rPr lang="nb-NO" dirty="0"/>
              <a:t>Eventyr, </a:t>
            </a:r>
            <a:r>
              <a:rPr lang="nb-NO" dirty="0" err="1" smtClean="0"/>
              <a:t>songar</a:t>
            </a:r>
            <a:r>
              <a:rPr lang="nb-NO" dirty="0" smtClean="0"/>
              <a:t>, segner, </a:t>
            </a:r>
            <a:r>
              <a:rPr lang="nb-NO" dirty="0" err="1" smtClean="0"/>
              <a:t>forteljingar</a:t>
            </a:r>
            <a:r>
              <a:rPr lang="nb-NO" dirty="0" smtClean="0"/>
              <a:t>, </a:t>
            </a:r>
            <a:r>
              <a:rPr lang="nb-NO" dirty="0"/>
              <a:t>joik er bevart</a:t>
            </a:r>
          </a:p>
          <a:p>
            <a:r>
              <a:rPr lang="nb-NO" dirty="0"/>
              <a:t>I 1960- og </a:t>
            </a:r>
            <a:r>
              <a:rPr lang="nb-NO" dirty="0" smtClean="0"/>
              <a:t>1970-åra blomstra </a:t>
            </a:r>
            <a:r>
              <a:rPr lang="nb-NO" dirty="0"/>
              <a:t>samisk litteratur, </a:t>
            </a:r>
            <a:r>
              <a:rPr lang="nb-NO" dirty="0" err="1" smtClean="0"/>
              <a:t>biletkunst</a:t>
            </a:r>
            <a:r>
              <a:rPr lang="nb-NO" dirty="0" smtClean="0"/>
              <a:t> og </a:t>
            </a:r>
            <a:r>
              <a:rPr lang="nb-NO" dirty="0"/>
              <a:t>musikk opp igjen 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2708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Viktige </a:t>
            </a:r>
            <a:r>
              <a:rPr lang="nb-NO" dirty="0" err="1" smtClean="0"/>
              <a:t>milepålar</a:t>
            </a:r>
            <a:r>
              <a:rPr lang="nb-NO" dirty="0" smtClean="0"/>
              <a:t> for </a:t>
            </a:r>
            <a:r>
              <a:rPr lang="nb-NO" dirty="0" smtClean="0"/>
              <a:t>samisk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Samisk er </a:t>
            </a:r>
            <a:r>
              <a:rPr lang="nb-NO" dirty="0" err="1" smtClean="0"/>
              <a:t>valfritt</a:t>
            </a:r>
            <a:r>
              <a:rPr lang="nb-NO" dirty="0" smtClean="0"/>
              <a:t> </a:t>
            </a:r>
            <a:r>
              <a:rPr lang="nb-NO" dirty="0"/>
              <a:t>førstespråk i </a:t>
            </a:r>
            <a:r>
              <a:rPr lang="nb-NO" dirty="0" err="1" smtClean="0"/>
              <a:t>skulen</a:t>
            </a:r>
            <a:endParaRPr lang="nb-NO" dirty="0"/>
          </a:p>
          <a:p>
            <a:r>
              <a:rPr lang="nb-NO" dirty="0"/>
              <a:t>Samisk </a:t>
            </a:r>
            <a:r>
              <a:rPr lang="nb-NO" dirty="0" err="1" smtClean="0"/>
              <a:t>vidaregåande</a:t>
            </a:r>
            <a:r>
              <a:rPr lang="nb-NO" dirty="0" smtClean="0"/>
              <a:t> skule </a:t>
            </a:r>
            <a:r>
              <a:rPr lang="nb-NO" dirty="0"/>
              <a:t>og samisk </a:t>
            </a:r>
            <a:r>
              <a:rPr lang="nb-NO" dirty="0" err="1" smtClean="0"/>
              <a:t>høgskule</a:t>
            </a:r>
            <a:r>
              <a:rPr lang="nb-NO" dirty="0" smtClean="0"/>
              <a:t> </a:t>
            </a:r>
            <a:r>
              <a:rPr lang="nb-NO" dirty="0"/>
              <a:t>er etablert</a:t>
            </a:r>
          </a:p>
          <a:p>
            <a:r>
              <a:rPr lang="nb-NO" dirty="0" err="1" smtClean="0"/>
              <a:t>Samane</a:t>
            </a:r>
            <a:r>
              <a:rPr lang="nb-NO" dirty="0" smtClean="0"/>
              <a:t> </a:t>
            </a:r>
            <a:r>
              <a:rPr lang="nb-NO" dirty="0"/>
              <a:t>har sitt </a:t>
            </a:r>
            <a:r>
              <a:rPr lang="nb-NO" dirty="0" smtClean="0"/>
              <a:t>eige Sameting</a:t>
            </a:r>
            <a:endParaRPr lang="nb-NO" dirty="0"/>
          </a:p>
          <a:p>
            <a:r>
              <a:rPr lang="nb-NO" dirty="0" err="1" smtClean="0"/>
              <a:t>Samane</a:t>
            </a:r>
            <a:r>
              <a:rPr lang="nb-NO" dirty="0" smtClean="0"/>
              <a:t> </a:t>
            </a:r>
            <a:r>
              <a:rPr lang="nb-NO" dirty="0"/>
              <a:t>har status som urfolk</a:t>
            </a:r>
          </a:p>
          <a:p>
            <a:r>
              <a:rPr lang="nb-NO" dirty="0"/>
              <a:t>Samisk avis: </a:t>
            </a:r>
            <a:r>
              <a:rPr lang="nb-NO" dirty="0" err="1"/>
              <a:t>Sagat</a:t>
            </a:r>
            <a:endParaRPr lang="nb-NO" dirty="0"/>
          </a:p>
          <a:p>
            <a:r>
              <a:rPr lang="nb-NO" dirty="0"/>
              <a:t>Radio- og </a:t>
            </a:r>
            <a:r>
              <a:rPr lang="nb-NO" dirty="0" smtClean="0"/>
              <a:t>TV-</a:t>
            </a:r>
            <a:r>
              <a:rPr lang="nb-NO" dirty="0" err="1" smtClean="0"/>
              <a:t>sendingar</a:t>
            </a:r>
            <a:r>
              <a:rPr lang="nb-NO" dirty="0"/>
              <a:t>: NRK </a:t>
            </a:r>
            <a:r>
              <a:rPr lang="nb-NO" dirty="0" err="1" smtClean="0"/>
              <a:t>Sàpmi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1440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53</TotalTime>
  <Words>861</Words>
  <Application>Microsoft Office PowerPoint</Application>
  <PresentationFormat>Skjermfremvisning (4:3)</PresentationFormat>
  <Paragraphs>106</Paragraphs>
  <Slides>21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21</vt:i4>
      </vt:variant>
    </vt:vector>
  </HeadingPairs>
  <TitlesOfParts>
    <vt:vector size="24" baseType="lpstr">
      <vt:lpstr>Arial</vt:lpstr>
      <vt:lpstr>Calibri</vt:lpstr>
      <vt:lpstr>signatur_mal</vt:lpstr>
      <vt:lpstr>NORDISKE SPRÅK</vt:lpstr>
      <vt:lpstr>Språk i Norden</vt:lpstr>
      <vt:lpstr>Språklege rettar</vt:lpstr>
      <vt:lpstr>Språksituasjonen i Noreg</vt:lpstr>
      <vt:lpstr>Samisk</vt:lpstr>
      <vt:lpstr>Andre nasjonale minoritetar i Noreg</vt:lpstr>
      <vt:lpstr>Samisk språk og kultur og konsekvensar av fornorskingspolitikk</vt:lpstr>
      <vt:lpstr> Samisk språk og kultur og konsekvensar av fornorskingspolitikk</vt:lpstr>
      <vt:lpstr>Viktige milepålar for samisk</vt:lpstr>
      <vt:lpstr>Dansk</vt:lpstr>
      <vt:lpstr>Norsk og dansk – likskapstrekk</vt:lpstr>
      <vt:lpstr>Norsk og dansk – ulike trekk</vt:lpstr>
      <vt:lpstr>Svensk</vt:lpstr>
      <vt:lpstr>Norsk og svensk – likskapstrekk</vt:lpstr>
      <vt:lpstr>Norsk og svensk – ulike trekk</vt:lpstr>
      <vt:lpstr>Islandsk</vt:lpstr>
      <vt:lpstr>Norsk og islandsk </vt:lpstr>
      <vt:lpstr>Færøysk</vt:lpstr>
      <vt:lpstr>Norsk og færøysk</vt:lpstr>
      <vt:lpstr>Meir om færøysk </vt:lpstr>
      <vt:lpstr>Engelsk påverknad på nordiske språk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NORDISKE SPRÅK</dc:title>
  <dc:creator>Ingvild Sommer</dc:creator>
  <cp:lastModifiedBy>Kari Brudevoll</cp:lastModifiedBy>
  <cp:revision>6</cp:revision>
  <dcterms:created xsi:type="dcterms:W3CDTF">2013-08-09T18:56:54Z</dcterms:created>
  <dcterms:modified xsi:type="dcterms:W3CDTF">2016-04-26T11:15:22Z</dcterms:modified>
</cp:coreProperties>
</file>