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0C622-B77D-44ED-9132-3697D0A6A44D}" type="datetimeFigureOut">
              <a:rPr lang="nb-NO" smtClean="0"/>
              <a:t>26.04.2016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0F2B-7D95-43E6-B8CC-28F210C27E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65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Norrønt og </a:t>
            </a:r>
            <a:r>
              <a:rPr lang="nb-NO" dirty="0"/>
              <a:t>moderne norsk</a:t>
            </a:r>
            <a:br>
              <a:rPr lang="nb-NO" dirty="0"/>
            </a:br>
            <a:r>
              <a:rPr lang="nb-NO" sz="3600" dirty="0"/>
              <a:t>Språk har alltid </a:t>
            </a:r>
            <a:r>
              <a:rPr lang="nb-NO" sz="3600" dirty="0" smtClean="0"/>
              <a:t>vekt </a:t>
            </a:r>
            <a:r>
              <a:rPr lang="nb-NO" sz="3600" dirty="0" smtClean="0"/>
              <a:t>sterke </a:t>
            </a:r>
            <a:r>
              <a:rPr lang="nb-NO" sz="3600" dirty="0" smtClean="0"/>
              <a:t>kjensler</a:t>
            </a:r>
            <a:r>
              <a:rPr lang="nb-NO" sz="3600" dirty="0"/>
              <a:t/>
            </a:r>
            <a:br>
              <a:rPr lang="nb-NO" sz="3600" dirty="0"/>
            </a:b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2025"/>
            <a:ext cx="4038600" cy="3542312"/>
          </a:xfrm>
        </p:spPr>
      </p:pic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77066"/>
            <a:ext cx="4038600" cy="3372231"/>
          </a:xfrm>
        </p:spPr>
      </p:pic>
    </p:spTree>
    <p:extLst>
      <p:ext uri="{BB962C8B-B14F-4D97-AF65-F5344CB8AC3E}">
        <p14:creationId xmlns:p14="http://schemas.microsoft.com/office/powerpoint/2010/main" val="31321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Romantikken: Språket er </a:t>
            </a:r>
            <a:r>
              <a:rPr lang="nb-NO" dirty="0" smtClean="0"/>
              <a:t>det særmerkte ved nasjonen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r>
              <a:rPr lang="nb-NO" dirty="0"/>
              <a:t>Innsamling av eventyr: </a:t>
            </a:r>
          </a:p>
          <a:p>
            <a:pPr marL="0" indent="0">
              <a:buNone/>
            </a:pPr>
            <a:r>
              <a:rPr lang="nb-NO" dirty="0" err="1"/>
              <a:t>Asbørnsen</a:t>
            </a:r>
            <a:r>
              <a:rPr lang="nb-NO" dirty="0"/>
              <a:t> og Moe. Dansk med særnorske ord og uttrykk</a:t>
            </a:r>
          </a:p>
          <a:p>
            <a:r>
              <a:rPr lang="nb-NO" dirty="0" err="1"/>
              <a:t>Landstad</a:t>
            </a:r>
            <a:r>
              <a:rPr lang="nb-NO" dirty="0"/>
              <a:t>: Norske Folkeviser.  Telemarksdialekt</a:t>
            </a:r>
          </a:p>
          <a:p>
            <a:pPr marL="0" indent="0">
              <a:buNone/>
            </a:pPr>
            <a:endParaRPr lang="nb-NO" dirty="0" smtClean="0"/>
          </a:p>
          <a:p>
            <a:pPr marL="1828800" lvl="4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557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To svært viktige </a:t>
            </a:r>
            <a:r>
              <a:rPr lang="nb-NO" dirty="0" err="1" smtClean="0"/>
              <a:t>personar</a:t>
            </a:r>
            <a:r>
              <a:rPr lang="nb-NO" dirty="0" smtClean="0"/>
              <a:t> </a:t>
            </a:r>
            <a:r>
              <a:rPr lang="nb-NO" dirty="0"/>
              <a:t>for </a:t>
            </a:r>
            <a:r>
              <a:rPr lang="nb-NO" dirty="0" smtClean="0"/>
              <a:t>utviklinga </a:t>
            </a:r>
            <a:r>
              <a:rPr lang="nb-NO" dirty="0"/>
              <a:t>av norsk språk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b-NO" dirty="0"/>
              <a:t>Ivar Aasen </a:t>
            </a:r>
            <a:r>
              <a:rPr lang="nb-NO" dirty="0" smtClean="0"/>
              <a:t>1813–1896</a:t>
            </a:r>
            <a:endParaRPr lang="nb-NO" dirty="0"/>
          </a:p>
          <a:p>
            <a:r>
              <a:rPr lang="nb-NO" dirty="0"/>
              <a:t>Ville skape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/>
              <a:t>nasjonalt skriftspråk bygd på </a:t>
            </a:r>
            <a:r>
              <a:rPr lang="nb-NO" dirty="0" err="1" smtClean="0"/>
              <a:t>dialektar</a:t>
            </a:r>
            <a:endParaRPr lang="nb-NO" dirty="0"/>
          </a:p>
          <a:p>
            <a:r>
              <a:rPr lang="nb-NO" dirty="0"/>
              <a:t>Reiste rundt og </a:t>
            </a:r>
            <a:r>
              <a:rPr lang="nb-NO" dirty="0" smtClean="0"/>
              <a:t>samla </a:t>
            </a:r>
            <a:r>
              <a:rPr lang="nb-NO" dirty="0" err="1"/>
              <a:t>dialektprøver</a:t>
            </a:r>
            <a:r>
              <a:rPr lang="nb-NO" dirty="0"/>
              <a:t>. Besøkte over halvparten av </a:t>
            </a:r>
            <a:r>
              <a:rPr lang="nb-NO" dirty="0" err="1" smtClean="0"/>
              <a:t>kommuane</a:t>
            </a:r>
            <a:r>
              <a:rPr lang="nb-NO" dirty="0" smtClean="0"/>
              <a:t> </a:t>
            </a:r>
            <a:r>
              <a:rPr lang="nb-NO" dirty="0"/>
              <a:t>og alle </a:t>
            </a:r>
            <a:r>
              <a:rPr lang="nb-NO" dirty="0" smtClean="0"/>
              <a:t>fylka, </a:t>
            </a:r>
            <a:r>
              <a:rPr lang="nb-NO" dirty="0"/>
              <a:t>bortsett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/>
              <a:t>Finnmark.</a:t>
            </a:r>
          </a:p>
          <a:p>
            <a:r>
              <a:rPr lang="nb-NO" dirty="0" smtClean="0"/>
              <a:t>Skreiv </a:t>
            </a:r>
            <a:r>
              <a:rPr lang="nb-NO" dirty="0"/>
              <a:t>ordbok, grammatikk og gav ut bok med </a:t>
            </a:r>
            <a:r>
              <a:rPr lang="nb-NO" dirty="0" err="1"/>
              <a:t>dialektprøver</a:t>
            </a:r>
            <a:r>
              <a:rPr lang="nb-NO" dirty="0"/>
              <a:t> av landsmålet.</a:t>
            </a:r>
          </a:p>
        </p:txBody>
      </p:sp>
    </p:spTree>
    <p:extLst>
      <p:ext uri="{BB962C8B-B14F-4D97-AF65-F5344CB8AC3E}">
        <p14:creationId xmlns:p14="http://schemas.microsoft.com/office/powerpoint/2010/main" val="378696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2. Knud Knudsen </a:t>
            </a:r>
            <a:r>
              <a:rPr lang="nb-NO" dirty="0" smtClean="0"/>
              <a:t>1812</a:t>
            </a:r>
            <a:r>
              <a:rPr lang="nb-NO" dirty="0" smtClean="0"/>
              <a:t>–</a:t>
            </a:r>
            <a:r>
              <a:rPr lang="nb-NO" dirty="0" smtClean="0"/>
              <a:t>1896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 smtClean="0"/>
              <a:t>Lærar</a:t>
            </a:r>
            <a:r>
              <a:rPr lang="nb-NO" dirty="0" smtClean="0"/>
              <a:t> </a:t>
            </a:r>
            <a:r>
              <a:rPr lang="nb-NO" dirty="0"/>
              <a:t>og språkkonsulent ved Det norske Theater i Kristiania</a:t>
            </a:r>
          </a:p>
          <a:p>
            <a:r>
              <a:rPr lang="nb-NO" dirty="0"/>
              <a:t>Ville ha gradvis fornorsking av dansken – </a:t>
            </a:r>
            <a:r>
              <a:rPr lang="nb-NO" dirty="0" err="1" smtClean="0"/>
              <a:t>vidareførte</a:t>
            </a:r>
            <a:r>
              <a:rPr lang="nb-NO" dirty="0" smtClean="0"/>
              <a:t> </a:t>
            </a:r>
            <a:r>
              <a:rPr lang="nb-NO" dirty="0"/>
              <a:t>Wergelands arbeid</a:t>
            </a:r>
          </a:p>
          <a:p>
            <a:r>
              <a:rPr lang="nb-NO" dirty="0"/>
              <a:t>Skriftspråket skulle </a:t>
            </a:r>
            <a:r>
              <a:rPr lang="nb-NO" dirty="0" err="1" smtClean="0"/>
              <a:t>byggje</a:t>
            </a:r>
            <a:r>
              <a:rPr lang="nb-NO" dirty="0" smtClean="0"/>
              <a:t> </a:t>
            </a:r>
            <a:r>
              <a:rPr lang="nb-NO" dirty="0"/>
              <a:t>på </a:t>
            </a:r>
            <a:r>
              <a:rPr lang="nb-NO" dirty="0" smtClean="0"/>
              <a:t>danna </a:t>
            </a:r>
            <a:r>
              <a:rPr lang="nb-NO" dirty="0" err="1" smtClean="0"/>
              <a:t>daglegtale</a:t>
            </a:r>
            <a:endParaRPr lang="nb-NO" dirty="0"/>
          </a:p>
          <a:p>
            <a:r>
              <a:rPr lang="nb-NO" dirty="0"/>
              <a:t>Teaterspråket skulle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err="1" smtClean="0"/>
              <a:t>vere</a:t>
            </a:r>
            <a:r>
              <a:rPr lang="nb-NO" dirty="0" smtClean="0"/>
              <a:t> </a:t>
            </a:r>
            <a:r>
              <a:rPr lang="nb-NO" dirty="0"/>
              <a:t>dansk, men </a:t>
            </a:r>
            <a:r>
              <a:rPr lang="nb-NO" dirty="0" smtClean="0"/>
              <a:t>danna </a:t>
            </a:r>
            <a:r>
              <a:rPr lang="nb-NO" dirty="0" err="1" smtClean="0"/>
              <a:t>daglegtale</a:t>
            </a:r>
            <a:endParaRPr lang="nb-NO" dirty="0"/>
          </a:p>
          <a:p>
            <a:r>
              <a:rPr lang="nb-NO" dirty="0" err="1" smtClean="0"/>
              <a:t>Føreslo</a:t>
            </a:r>
            <a:r>
              <a:rPr lang="nb-NO" dirty="0" smtClean="0"/>
              <a:t> </a:t>
            </a:r>
            <a:r>
              <a:rPr lang="nb-NO" dirty="0"/>
              <a:t>blant </a:t>
            </a:r>
            <a:r>
              <a:rPr lang="nb-NO" dirty="0" smtClean="0"/>
              <a:t>anna </a:t>
            </a:r>
            <a:r>
              <a:rPr lang="nb-NO" dirty="0"/>
              <a:t>harde </a:t>
            </a:r>
            <a:r>
              <a:rPr lang="nb-NO" dirty="0" err="1" smtClean="0"/>
              <a:t>konsonantar</a:t>
            </a:r>
            <a:r>
              <a:rPr lang="nb-NO" dirty="0" smtClean="0"/>
              <a:t> i staden for «</a:t>
            </a:r>
            <a:r>
              <a:rPr lang="nb-NO" dirty="0" err="1" smtClean="0"/>
              <a:t>bløde</a:t>
            </a:r>
            <a:r>
              <a:rPr lang="nb-NO" dirty="0"/>
              <a:t>». Kake </a:t>
            </a:r>
            <a:r>
              <a:rPr lang="nb-NO" dirty="0" smtClean="0"/>
              <a:t>istf. </a:t>
            </a:r>
            <a:r>
              <a:rPr lang="nb-NO" dirty="0" err="1"/>
              <a:t>kage</a:t>
            </a:r>
            <a:r>
              <a:rPr lang="nb-NO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767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nb-NO" sz="3200" dirty="0" smtClean="0"/>
              <a:t>Aasen og Knudsen. </a:t>
            </a:r>
            <a:r>
              <a:rPr lang="nb-NO" sz="3200" dirty="0" err="1" smtClean="0"/>
              <a:t>Likskapar</a:t>
            </a:r>
            <a:r>
              <a:rPr lang="nb-NO" sz="3200" dirty="0" smtClean="0"/>
              <a:t> </a:t>
            </a:r>
            <a:r>
              <a:rPr lang="nb-NO" sz="3200" dirty="0" smtClean="0"/>
              <a:t>og </a:t>
            </a:r>
            <a:r>
              <a:rPr lang="nb-NO" sz="3200" dirty="0" smtClean="0"/>
              <a:t>skilnader</a:t>
            </a:r>
            <a:endParaRPr lang="nb-NO" sz="320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Ivar Aasen </a:t>
            </a:r>
          </a:p>
          <a:p>
            <a:r>
              <a:rPr lang="nb-NO" sz="1600" dirty="0"/>
              <a:t>fattig </a:t>
            </a:r>
            <a:r>
              <a:rPr lang="nb-NO" sz="1600" dirty="0" err="1" smtClean="0"/>
              <a:t>bondeson</a:t>
            </a:r>
            <a:r>
              <a:rPr lang="nb-NO" sz="1600" dirty="0" smtClean="0"/>
              <a:t> </a:t>
            </a:r>
            <a:r>
              <a:rPr lang="nb-NO" sz="1600" dirty="0" err="1" smtClean="0"/>
              <a:t>frå</a:t>
            </a:r>
            <a:r>
              <a:rPr lang="nb-NO" sz="1600" dirty="0" smtClean="0"/>
              <a:t> </a:t>
            </a:r>
            <a:r>
              <a:rPr lang="nb-NO" sz="1600" dirty="0"/>
              <a:t>Sunnmøre</a:t>
            </a:r>
          </a:p>
          <a:p>
            <a:r>
              <a:rPr lang="nb-NO" sz="1600" dirty="0" smtClean="0"/>
              <a:t>fødd </a:t>
            </a:r>
            <a:r>
              <a:rPr lang="nb-NO" sz="1600" dirty="0"/>
              <a:t>i 1813</a:t>
            </a:r>
          </a:p>
          <a:p>
            <a:r>
              <a:rPr lang="nb-NO" sz="1600" dirty="0" err="1" smtClean="0"/>
              <a:t>samlarferd</a:t>
            </a:r>
            <a:r>
              <a:rPr lang="nb-NO" sz="1600" dirty="0" smtClean="0"/>
              <a:t> </a:t>
            </a:r>
            <a:r>
              <a:rPr lang="nb-NO" sz="1600" dirty="0"/>
              <a:t>rundt i landet </a:t>
            </a:r>
          </a:p>
          <a:p>
            <a:r>
              <a:rPr lang="nb-NO" sz="1600" dirty="0" err="1" smtClean="0"/>
              <a:t>sjølvlært</a:t>
            </a:r>
            <a:endParaRPr lang="nb-NO" sz="1600" dirty="0"/>
          </a:p>
          <a:p>
            <a:r>
              <a:rPr lang="nb-NO" sz="1600" dirty="0" smtClean="0"/>
              <a:t>budde </a:t>
            </a:r>
            <a:r>
              <a:rPr lang="nb-NO" sz="1600" dirty="0"/>
              <a:t>i Kristiania</a:t>
            </a:r>
          </a:p>
          <a:p>
            <a:r>
              <a:rPr lang="nb-NO" sz="1600" dirty="0" err="1" smtClean="0"/>
              <a:t>forskar</a:t>
            </a:r>
            <a:r>
              <a:rPr lang="nb-NO" sz="1600" dirty="0" smtClean="0"/>
              <a:t> </a:t>
            </a:r>
            <a:r>
              <a:rPr lang="nb-NO" sz="1600" dirty="0"/>
              <a:t>og </a:t>
            </a:r>
            <a:r>
              <a:rPr lang="nb-NO" sz="1600" dirty="0" err="1" smtClean="0"/>
              <a:t>diktar</a:t>
            </a:r>
            <a:r>
              <a:rPr lang="nb-NO" sz="1600" dirty="0"/>
              <a:t>, deltok </a:t>
            </a:r>
            <a:r>
              <a:rPr lang="nb-NO" sz="1600" dirty="0" err="1" smtClean="0"/>
              <a:t>ikkje</a:t>
            </a:r>
            <a:r>
              <a:rPr lang="nb-NO" sz="1600" dirty="0" smtClean="0"/>
              <a:t> </a:t>
            </a:r>
            <a:r>
              <a:rPr lang="nb-NO" sz="1600" dirty="0"/>
              <a:t>i</a:t>
            </a:r>
          </a:p>
          <a:p>
            <a:pPr marL="0" indent="0">
              <a:buNone/>
            </a:pPr>
            <a:r>
              <a:rPr lang="nb-NO" sz="1600" dirty="0"/>
              <a:t>        samfunnsdebatten</a:t>
            </a:r>
          </a:p>
          <a:p>
            <a:r>
              <a:rPr lang="nb-NO" sz="1600" dirty="0"/>
              <a:t>purist </a:t>
            </a:r>
          </a:p>
          <a:p>
            <a:r>
              <a:rPr lang="nn-NO" sz="1600" dirty="0"/>
              <a:t>bort med dansk skriftspråk </a:t>
            </a:r>
          </a:p>
          <a:p>
            <a:r>
              <a:rPr lang="nb-NO" sz="1600" dirty="0" err="1" smtClean="0"/>
              <a:t>dialektar</a:t>
            </a:r>
            <a:r>
              <a:rPr lang="nb-NO" sz="1600" dirty="0" smtClean="0"/>
              <a:t> </a:t>
            </a:r>
            <a:r>
              <a:rPr lang="nb-NO" sz="1600" dirty="0"/>
              <a:t>var grunnlaget </a:t>
            </a:r>
          </a:p>
          <a:p>
            <a:r>
              <a:rPr lang="nb-NO" sz="1600" dirty="0"/>
              <a:t>danne </a:t>
            </a:r>
            <a:r>
              <a:rPr lang="nn-NO" sz="1600" dirty="0"/>
              <a:t>nytt språk straks </a:t>
            </a:r>
          </a:p>
          <a:p>
            <a:r>
              <a:rPr lang="nb-NO" sz="1600" dirty="0"/>
              <a:t>«nynorskens far» </a:t>
            </a:r>
          </a:p>
          <a:p>
            <a:r>
              <a:rPr lang="nb-NO" sz="1600" dirty="0" err="1" smtClean="0"/>
              <a:t>ikkje</a:t>
            </a:r>
            <a:r>
              <a:rPr lang="nb-NO" sz="1600" dirty="0" smtClean="0"/>
              <a:t> </a:t>
            </a:r>
            <a:r>
              <a:rPr lang="nb-NO" sz="1600" dirty="0"/>
              <a:t>tilnærming mellom </a:t>
            </a:r>
            <a:r>
              <a:rPr lang="nb-NO" sz="1600" dirty="0" err="1" smtClean="0"/>
              <a:t>dei</a:t>
            </a:r>
            <a:r>
              <a:rPr lang="nb-NO" sz="1600" dirty="0" smtClean="0"/>
              <a:t> </a:t>
            </a:r>
            <a:r>
              <a:rPr lang="nb-NO" sz="1600" dirty="0"/>
              <a:t>to</a:t>
            </a:r>
          </a:p>
          <a:p>
            <a:pPr marL="0" indent="0">
              <a:buNone/>
            </a:pPr>
            <a:r>
              <a:rPr lang="nb-NO" sz="1600" dirty="0"/>
              <a:t>        formene for norsk</a:t>
            </a:r>
          </a:p>
          <a:p>
            <a:r>
              <a:rPr lang="nb-NO" sz="1600" dirty="0"/>
              <a:t>språket er uttrykk for </a:t>
            </a:r>
            <a:r>
              <a:rPr lang="nb-NO" sz="1600" dirty="0" err="1" smtClean="0"/>
              <a:t>folkeånda</a:t>
            </a:r>
            <a:endParaRPr lang="nb-NO" sz="1600" dirty="0"/>
          </a:p>
          <a:p>
            <a:endParaRPr lang="nb-NO" sz="16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/>
              <a:t>Knud Knudsen</a:t>
            </a:r>
          </a:p>
          <a:p>
            <a:r>
              <a:rPr lang="nb-NO" sz="1600" dirty="0" err="1" smtClean="0"/>
              <a:t>husmannssonn</a:t>
            </a:r>
            <a:r>
              <a:rPr lang="nb-NO" sz="1600" dirty="0" smtClean="0"/>
              <a:t> </a:t>
            </a:r>
            <a:r>
              <a:rPr lang="nb-NO" sz="1600" dirty="0" err="1" smtClean="0"/>
              <a:t>frå</a:t>
            </a:r>
            <a:r>
              <a:rPr lang="nb-NO" sz="1600" dirty="0" smtClean="0"/>
              <a:t> </a:t>
            </a:r>
            <a:r>
              <a:rPr lang="nb-NO" sz="1600" dirty="0"/>
              <a:t>Sørlandet</a:t>
            </a:r>
          </a:p>
          <a:p>
            <a:r>
              <a:rPr lang="nb-NO" sz="1600" dirty="0" smtClean="0"/>
              <a:t>fødd </a:t>
            </a:r>
            <a:r>
              <a:rPr lang="nb-NO" sz="1600" dirty="0"/>
              <a:t>i 1812</a:t>
            </a:r>
          </a:p>
          <a:p>
            <a:r>
              <a:rPr lang="nb-NO" sz="1600" dirty="0"/>
              <a:t>brukte </a:t>
            </a:r>
            <a:r>
              <a:rPr lang="nb-NO" sz="1600" dirty="0" smtClean="0"/>
              <a:t>erfaringa si </a:t>
            </a:r>
            <a:r>
              <a:rPr lang="nb-NO" sz="1600" dirty="0"/>
              <a:t>som </a:t>
            </a:r>
            <a:r>
              <a:rPr lang="nb-NO" sz="1600" dirty="0" err="1" smtClean="0"/>
              <a:t>lærar</a:t>
            </a:r>
            <a:endParaRPr lang="nb-NO" sz="1600" dirty="0"/>
          </a:p>
          <a:p>
            <a:r>
              <a:rPr lang="nb-NO" sz="1600" dirty="0" smtClean="0"/>
              <a:t>universitetsutdanna</a:t>
            </a:r>
            <a:endParaRPr lang="nb-NO" sz="1600" dirty="0"/>
          </a:p>
          <a:p>
            <a:r>
              <a:rPr lang="nb-NO" sz="1600" dirty="0" smtClean="0"/>
              <a:t>budde </a:t>
            </a:r>
            <a:r>
              <a:rPr lang="nb-NO" sz="1600" dirty="0"/>
              <a:t>i Kristiania</a:t>
            </a:r>
          </a:p>
          <a:p>
            <a:r>
              <a:rPr lang="nb-NO" sz="1600" dirty="0" err="1" smtClean="0"/>
              <a:t>forskar</a:t>
            </a:r>
            <a:r>
              <a:rPr lang="nb-NO" sz="1600" dirty="0" smtClean="0"/>
              <a:t> </a:t>
            </a:r>
            <a:r>
              <a:rPr lang="nb-NO" sz="1600" dirty="0"/>
              <a:t>og ivrig debattant</a:t>
            </a:r>
          </a:p>
          <a:p>
            <a:endParaRPr lang="nb-NO" sz="1600" dirty="0"/>
          </a:p>
          <a:p>
            <a:r>
              <a:rPr lang="nb-NO" sz="1600" dirty="0"/>
              <a:t>purist</a:t>
            </a:r>
          </a:p>
          <a:p>
            <a:r>
              <a:rPr lang="nn-NO" sz="1600" dirty="0"/>
              <a:t>bort med dansk skriftspråk</a:t>
            </a:r>
          </a:p>
          <a:p>
            <a:r>
              <a:rPr lang="nb-NO" sz="1600" dirty="0" smtClean="0"/>
              <a:t>danna </a:t>
            </a:r>
            <a:r>
              <a:rPr lang="nb-NO" sz="1600" dirty="0" err="1" smtClean="0"/>
              <a:t>daglegtale</a:t>
            </a:r>
            <a:r>
              <a:rPr lang="nb-NO" sz="1600" dirty="0" smtClean="0"/>
              <a:t> </a:t>
            </a:r>
            <a:r>
              <a:rPr lang="nb-NO" sz="1600" dirty="0"/>
              <a:t>var grunnlaget</a:t>
            </a:r>
          </a:p>
          <a:p>
            <a:r>
              <a:rPr lang="nb-NO" sz="1600" dirty="0"/>
              <a:t>gradvis fornorsking, </a:t>
            </a:r>
            <a:r>
              <a:rPr lang="nb-NO" sz="1600" dirty="0" err="1" smtClean="0"/>
              <a:t>ikkje</a:t>
            </a:r>
            <a:r>
              <a:rPr lang="nb-NO" sz="1600" dirty="0" smtClean="0"/>
              <a:t> </a:t>
            </a:r>
            <a:r>
              <a:rPr lang="nb-NO" sz="1600" dirty="0"/>
              <a:t>nytt språk</a:t>
            </a:r>
          </a:p>
          <a:p>
            <a:r>
              <a:rPr lang="nb-NO" sz="1600" dirty="0"/>
              <a:t>«bokmålets far»</a:t>
            </a:r>
          </a:p>
          <a:p>
            <a:r>
              <a:rPr lang="nb-NO" sz="1600" dirty="0"/>
              <a:t>tilnærming mellom </a:t>
            </a:r>
            <a:r>
              <a:rPr lang="nb-NO" sz="1600" dirty="0" err="1" smtClean="0"/>
              <a:t>dei</a:t>
            </a:r>
            <a:r>
              <a:rPr lang="nb-NO" sz="1600" dirty="0" smtClean="0"/>
              <a:t> </a:t>
            </a:r>
            <a:r>
              <a:rPr lang="nb-NO" sz="1600" dirty="0"/>
              <a:t>to</a:t>
            </a:r>
          </a:p>
          <a:p>
            <a:pPr marL="0" indent="0">
              <a:buNone/>
            </a:pPr>
            <a:r>
              <a:rPr lang="nb-NO" sz="1600" dirty="0"/>
              <a:t>         formene for norsk</a:t>
            </a:r>
          </a:p>
          <a:p>
            <a:r>
              <a:rPr lang="nb-NO" sz="1600" dirty="0"/>
              <a:t>skriftspråket </a:t>
            </a:r>
            <a:r>
              <a:rPr lang="nb-NO" sz="1600" dirty="0" err="1" smtClean="0"/>
              <a:t>eit</a:t>
            </a:r>
            <a:r>
              <a:rPr lang="nb-NO" sz="1600" dirty="0" smtClean="0"/>
              <a:t> </a:t>
            </a:r>
            <a:r>
              <a:rPr lang="nb-NO" sz="1600" dirty="0"/>
              <a:t>praktisk problem</a:t>
            </a:r>
          </a:p>
        </p:txBody>
      </p:sp>
    </p:spTree>
    <p:extLst>
      <p:ext uri="{BB962C8B-B14F-4D97-AF65-F5344CB8AC3E}">
        <p14:creationId xmlns:p14="http://schemas.microsoft.com/office/powerpoint/2010/main" val="209404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Språksituasjonen mot slutten av </a:t>
            </a:r>
            <a:br>
              <a:rPr lang="nb-NO" dirty="0" smtClean="0"/>
            </a:br>
            <a:r>
              <a:rPr lang="nb-NO" dirty="0" smtClean="0"/>
              <a:t>1800-talet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Skriftspråket hadde </a:t>
            </a:r>
            <a:r>
              <a:rPr lang="nb-NO" dirty="0" smtClean="0"/>
              <a:t>utvikla </a:t>
            </a:r>
            <a:r>
              <a:rPr lang="nb-NO" dirty="0"/>
              <a:t>seg i tre </a:t>
            </a:r>
            <a:r>
              <a:rPr lang="nb-NO" dirty="0" err="1" smtClean="0"/>
              <a:t>retningar</a:t>
            </a:r>
            <a:r>
              <a:rPr lang="nb-NO" dirty="0"/>
              <a:t>:</a:t>
            </a:r>
          </a:p>
          <a:p>
            <a:pPr marL="514350" indent="-514350">
              <a:buAutoNum type="arabicPeriod"/>
            </a:pPr>
            <a:r>
              <a:rPr lang="nb-NO" dirty="0"/>
              <a:t>Embetsmennene ville skrive </a:t>
            </a:r>
            <a:r>
              <a:rPr lang="nb-NO" dirty="0" smtClean="0"/>
              <a:t>tilnærma </a:t>
            </a:r>
            <a:r>
              <a:rPr lang="nb-NO" dirty="0"/>
              <a:t>dansk.</a:t>
            </a:r>
          </a:p>
          <a:p>
            <a:pPr marL="514350" indent="-514350">
              <a:buAutoNum type="arabicPeriod"/>
            </a:pPr>
            <a:r>
              <a:rPr lang="nb-NO" dirty="0"/>
              <a:t>Knud Knudsen ville fornorske dansken.  Norsk riksmål – bokmål</a:t>
            </a:r>
          </a:p>
          <a:p>
            <a:pPr marL="514350" indent="-514350">
              <a:buAutoNum type="arabicPeriod"/>
            </a:pPr>
            <a:r>
              <a:rPr lang="nb-NO" dirty="0"/>
              <a:t>Aasen hadde </a:t>
            </a:r>
            <a:r>
              <a:rPr lang="nb-NO" dirty="0" smtClean="0"/>
              <a:t>utarbeidd </a:t>
            </a:r>
            <a:r>
              <a:rPr lang="nb-NO" dirty="0" err="1" smtClean="0"/>
              <a:t>ein</a:t>
            </a:r>
            <a:r>
              <a:rPr lang="nb-NO" dirty="0" smtClean="0"/>
              <a:t> eigen </a:t>
            </a:r>
            <a:r>
              <a:rPr lang="nb-NO" dirty="0"/>
              <a:t>normal. </a:t>
            </a:r>
            <a:r>
              <a:rPr lang="nb-NO" dirty="0" smtClean="0"/>
              <a:t>Blei </a:t>
            </a:r>
            <a:r>
              <a:rPr lang="nb-NO" dirty="0"/>
              <a:t>brukt i stadig </a:t>
            </a:r>
            <a:r>
              <a:rPr lang="nb-NO" dirty="0" err="1" smtClean="0"/>
              <a:t>fleire</a:t>
            </a:r>
            <a:r>
              <a:rPr lang="nb-NO" dirty="0" smtClean="0"/>
              <a:t> </a:t>
            </a:r>
            <a:r>
              <a:rPr lang="nb-NO" dirty="0" err="1" smtClean="0"/>
              <a:t>samanhengar</a:t>
            </a:r>
            <a:r>
              <a:rPr lang="nb-NO" dirty="0" smtClean="0"/>
              <a:t>. </a:t>
            </a:r>
            <a:r>
              <a:rPr lang="nb-NO" dirty="0"/>
              <a:t>Landsmål – nynorsk. </a:t>
            </a:r>
          </a:p>
        </p:txBody>
      </p:sp>
    </p:spTree>
    <p:extLst>
      <p:ext uri="{BB962C8B-B14F-4D97-AF65-F5344CB8AC3E}">
        <p14:creationId xmlns:p14="http://schemas.microsoft.com/office/powerpoint/2010/main" val="3895691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Viktige språkvedtak på slutten av 1800-talet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1878: Talemålsvedtaket. </a:t>
            </a:r>
            <a:r>
              <a:rPr lang="nb-NO" dirty="0" err="1" smtClean="0"/>
              <a:t>Lærarane</a:t>
            </a:r>
            <a:r>
              <a:rPr lang="nb-NO" dirty="0" smtClean="0"/>
              <a:t> skal </a:t>
            </a:r>
            <a:r>
              <a:rPr lang="nb-NO" dirty="0"/>
              <a:t>undervise på </a:t>
            </a:r>
            <a:r>
              <a:rPr lang="nb-NO" dirty="0" smtClean="0"/>
              <a:t>talemålet til barna</a:t>
            </a:r>
            <a:endParaRPr lang="nb-NO" dirty="0"/>
          </a:p>
          <a:p>
            <a:r>
              <a:rPr lang="nb-NO" dirty="0"/>
              <a:t>1885: </a:t>
            </a:r>
            <a:r>
              <a:rPr lang="nb-NO" dirty="0" err="1"/>
              <a:t>Jamstillingsvedtaket</a:t>
            </a:r>
            <a:r>
              <a:rPr lang="nb-NO" dirty="0"/>
              <a:t>. Landsmålet og «det </a:t>
            </a:r>
            <a:r>
              <a:rPr lang="nb-NO" dirty="0" err="1"/>
              <a:t>almindelige</a:t>
            </a:r>
            <a:r>
              <a:rPr lang="nb-NO" dirty="0"/>
              <a:t> </a:t>
            </a:r>
            <a:r>
              <a:rPr lang="nb-NO" dirty="0" err="1" smtClean="0"/>
              <a:t>Bogsprog</a:t>
            </a:r>
            <a:r>
              <a:rPr lang="nb-NO" dirty="0" smtClean="0"/>
              <a:t>» </a:t>
            </a:r>
            <a:r>
              <a:rPr lang="nb-NO" dirty="0"/>
              <a:t>skal </a:t>
            </a:r>
            <a:r>
              <a:rPr lang="nb-NO" dirty="0" err="1" smtClean="0"/>
              <a:t>vere</a:t>
            </a:r>
            <a:r>
              <a:rPr lang="nb-NO" dirty="0" smtClean="0"/>
              <a:t> </a:t>
            </a:r>
            <a:r>
              <a:rPr lang="nb-NO" dirty="0"/>
              <a:t>likestilt i </a:t>
            </a:r>
            <a:r>
              <a:rPr lang="nb-NO" dirty="0" smtClean="0"/>
              <a:t>skule </a:t>
            </a:r>
            <a:r>
              <a:rPr lang="nb-NO" dirty="0"/>
              <a:t>og administrasjon</a:t>
            </a:r>
          </a:p>
          <a:p>
            <a:r>
              <a:rPr lang="nb-NO" dirty="0"/>
              <a:t>1892: Målparagrafen. </a:t>
            </a:r>
            <a:r>
              <a:rPr lang="nb-NO" dirty="0" err="1" smtClean="0"/>
              <a:t>Skulestyret</a:t>
            </a:r>
            <a:r>
              <a:rPr lang="nb-NO" dirty="0" smtClean="0"/>
              <a:t> </a:t>
            </a:r>
            <a:r>
              <a:rPr lang="nb-NO" dirty="0" smtClean="0"/>
              <a:t>i </a:t>
            </a:r>
            <a:r>
              <a:rPr lang="nb-NO" dirty="0" err="1" smtClean="0"/>
              <a:t>kommunane</a:t>
            </a:r>
            <a:r>
              <a:rPr lang="nb-NO" dirty="0" smtClean="0"/>
              <a:t> </a:t>
            </a:r>
            <a:r>
              <a:rPr lang="nb-NO" dirty="0"/>
              <a:t>kan </a:t>
            </a:r>
            <a:r>
              <a:rPr lang="nb-NO" dirty="0" err="1" smtClean="0"/>
              <a:t>avgjere</a:t>
            </a:r>
            <a:r>
              <a:rPr lang="nb-NO" dirty="0" smtClean="0"/>
              <a:t> </a:t>
            </a:r>
            <a:r>
              <a:rPr lang="nb-NO" dirty="0"/>
              <a:t>om </a:t>
            </a:r>
            <a:r>
              <a:rPr lang="nb-NO" dirty="0" err="1" smtClean="0"/>
              <a:t>elevane</a:t>
            </a:r>
            <a:r>
              <a:rPr lang="nb-NO" dirty="0" smtClean="0"/>
              <a:t> </a:t>
            </a:r>
            <a:r>
              <a:rPr lang="nb-NO" dirty="0"/>
              <a:t>skal ha undervisning og bøker på landsmålet eller «det </a:t>
            </a:r>
            <a:r>
              <a:rPr lang="nb-NO" dirty="0" err="1"/>
              <a:t>almindelige</a:t>
            </a:r>
            <a:r>
              <a:rPr lang="nb-NO" dirty="0"/>
              <a:t> </a:t>
            </a:r>
            <a:r>
              <a:rPr lang="nb-NO" dirty="0" err="1"/>
              <a:t>Bogsprog</a:t>
            </a:r>
            <a:r>
              <a:rPr lang="nb-NO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50783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Nordahl Rolfsens lesebok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Nordahl Rolfsen ga ut ei lesebok som </a:t>
            </a:r>
            <a:r>
              <a:rPr lang="nb-NO" dirty="0" smtClean="0"/>
              <a:t>blei </a:t>
            </a:r>
            <a:r>
              <a:rPr lang="nb-NO" dirty="0"/>
              <a:t>brukt i over femti år.</a:t>
            </a:r>
          </a:p>
          <a:p>
            <a:r>
              <a:rPr lang="nb-NO" dirty="0" err="1" smtClean="0"/>
              <a:t>Følgde</a:t>
            </a:r>
            <a:r>
              <a:rPr lang="nb-NO" dirty="0" smtClean="0"/>
              <a:t> mange </a:t>
            </a:r>
            <a:r>
              <a:rPr lang="nb-NO" dirty="0"/>
              <a:t>av </a:t>
            </a:r>
            <a:r>
              <a:rPr lang="nb-NO" dirty="0" err="1" smtClean="0"/>
              <a:t>tankane</a:t>
            </a:r>
            <a:r>
              <a:rPr lang="nb-NO" dirty="0" smtClean="0"/>
              <a:t> til Knud Knudsen og </a:t>
            </a:r>
            <a:r>
              <a:rPr lang="nb-NO" dirty="0"/>
              <a:t>brukte </a:t>
            </a:r>
            <a:r>
              <a:rPr lang="nb-NO" dirty="0" err="1" smtClean="0"/>
              <a:t>heimlege</a:t>
            </a:r>
            <a:r>
              <a:rPr lang="nb-NO" dirty="0" smtClean="0"/>
              <a:t> ord </a:t>
            </a:r>
            <a:r>
              <a:rPr lang="nb-NO" dirty="0"/>
              <a:t>og </a:t>
            </a:r>
            <a:r>
              <a:rPr lang="nb-NO" dirty="0" err="1" smtClean="0"/>
              <a:t>vendingar</a:t>
            </a:r>
            <a:r>
              <a:rPr lang="nb-NO" dirty="0"/>
              <a:t>. </a:t>
            </a:r>
          </a:p>
          <a:p>
            <a:r>
              <a:rPr lang="nb-NO" dirty="0"/>
              <a:t>Ville </a:t>
            </a:r>
            <a:r>
              <a:rPr lang="nb-NO" dirty="0" err="1" smtClean="0"/>
              <a:t>gjere</a:t>
            </a:r>
            <a:r>
              <a:rPr lang="nb-NO" dirty="0" smtClean="0"/>
              <a:t> </a:t>
            </a:r>
            <a:r>
              <a:rPr lang="nb-NO" dirty="0"/>
              <a:t>språket nasjonalt og </a:t>
            </a:r>
            <a:r>
              <a:rPr lang="nb-NO" dirty="0" err="1" smtClean="0"/>
              <a:t>tilgjengeleg</a:t>
            </a:r>
            <a:r>
              <a:rPr lang="nb-NO" dirty="0"/>
              <a:t>.</a:t>
            </a:r>
          </a:p>
          <a:p>
            <a:r>
              <a:rPr lang="nb-NO" dirty="0"/>
              <a:t>Mange spesielle former som </a:t>
            </a:r>
            <a:r>
              <a:rPr lang="nb-NO" dirty="0" err="1" smtClean="0"/>
              <a:t>elevane</a:t>
            </a:r>
            <a:r>
              <a:rPr lang="nb-NO" dirty="0" smtClean="0"/>
              <a:t> </a:t>
            </a:r>
            <a:r>
              <a:rPr lang="nb-NO" dirty="0"/>
              <a:t>tok etter. «</a:t>
            </a:r>
            <a:r>
              <a:rPr lang="nb-NO" dirty="0" smtClean="0"/>
              <a:t>Rolfsen-feil</a:t>
            </a:r>
            <a:r>
              <a:rPr lang="nb-NO" dirty="0" smtClean="0"/>
              <a:t>».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2266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Språkreformer som leier fram til dagens språkform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1907: Riksmålet. Harde </a:t>
            </a:r>
            <a:r>
              <a:rPr lang="nb-NO" dirty="0" err="1" smtClean="0"/>
              <a:t>konsonantar</a:t>
            </a:r>
            <a:r>
              <a:rPr lang="nb-NO" dirty="0" smtClean="0"/>
              <a:t> </a:t>
            </a:r>
            <a:r>
              <a:rPr lang="nb-NO" dirty="0" err="1" smtClean="0"/>
              <a:t>erstattar</a:t>
            </a:r>
            <a:r>
              <a:rPr lang="nb-NO" dirty="0" smtClean="0"/>
              <a:t> </a:t>
            </a:r>
            <a:r>
              <a:rPr lang="nb-NO" dirty="0" err="1" smtClean="0"/>
              <a:t>dei</a:t>
            </a:r>
            <a:r>
              <a:rPr lang="nb-NO" dirty="0" smtClean="0"/>
              <a:t> «blaute». </a:t>
            </a:r>
            <a:endParaRPr lang="nb-NO" dirty="0"/>
          </a:p>
          <a:p>
            <a:r>
              <a:rPr lang="nb-NO" dirty="0"/>
              <a:t>1917: </a:t>
            </a:r>
            <a:r>
              <a:rPr lang="nb-NO" dirty="0" err="1" smtClean="0"/>
              <a:t>Endringar</a:t>
            </a:r>
            <a:r>
              <a:rPr lang="nb-NO" dirty="0" smtClean="0"/>
              <a:t> </a:t>
            </a:r>
            <a:r>
              <a:rPr lang="nb-NO" dirty="0"/>
              <a:t>for riksmål og landsmål. Tilnærmingstanken blir viktig. </a:t>
            </a:r>
          </a:p>
          <a:p>
            <a:r>
              <a:rPr lang="nb-NO" dirty="0"/>
              <a:t>1929: Landsmål får </a:t>
            </a:r>
            <a:r>
              <a:rPr lang="nb-NO" dirty="0" err="1" smtClean="0"/>
              <a:t>namnet</a:t>
            </a:r>
            <a:r>
              <a:rPr lang="nb-NO" dirty="0" smtClean="0"/>
              <a:t> </a:t>
            </a:r>
            <a:r>
              <a:rPr lang="nb-NO" dirty="0"/>
              <a:t>nynorsk. Riksmål får </a:t>
            </a:r>
            <a:r>
              <a:rPr lang="nb-NO" dirty="0" err="1" smtClean="0"/>
              <a:t>namnet</a:t>
            </a:r>
            <a:r>
              <a:rPr lang="nb-NO" dirty="0" smtClean="0"/>
              <a:t> </a:t>
            </a:r>
            <a:r>
              <a:rPr lang="nb-NO" dirty="0"/>
              <a:t>bokmål.</a:t>
            </a:r>
          </a:p>
          <a:p>
            <a:r>
              <a:rPr lang="nb-NO" dirty="0"/>
              <a:t>1938: Forenkle </a:t>
            </a:r>
            <a:r>
              <a:rPr lang="nb-NO" dirty="0" smtClean="0"/>
              <a:t>rettskrivinga. </a:t>
            </a:r>
            <a:r>
              <a:rPr lang="nb-NO" dirty="0"/>
              <a:t>Tilnærming. Fellesformer blir brukt i lærebøker. </a:t>
            </a:r>
          </a:p>
          <a:p>
            <a:r>
              <a:rPr lang="nb-NO" dirty="0"/>
              <a:t>1952: Norsk språknemd. Tilnærming. Samnorsk. </a:t>
            </a:r>
            <a:r>
              <a:rPr lang="nb-NO" dirty="0" err="1" smtClean="0"/>
              <a:t>Protestar</a:t>
            </a:r>
            <a:r>
              <a:rPr lang="nb-NO" dirty="0" smtClean="0"/>
              <a:t> </a:t>
            </a:r>
            <a:r>
              <a:rPr lang="nb-NO" dirty="0"/>
              <a:t>i Oslo</a:t>
            </a:r>
          </a:p>
          <a:p>
            <a:r>
              <a:rPr lang="nb-NO" dirty="0"/>
              <a:t>1959 : Ny rettskriving. Læreboknormal. Både nynorsk og bokmål</a:t>
            </a:r>
          </a:p>
          <a:p>
            <a:r>
              <a:rPr lang="nb-NO" dirty="0"/>
              <a:t>1981: Bokmålsreform. Tilnærmingstanken lagt på is.</a:t>
            </a:r>
          </a:p>
          <a:p>
            <a:r>
              <a:rPr lang="nb-NO" dirty="0"/>
              <a:t>2005: Ny rettskrivingsreform. Bokmål. Litt endring i nynorsk.</a:t>
            </a:r>
          </a:p>
          <a:p>
            <a:r>
              <a:rPr lang="nb-NO" dirty="0"/>
              <a:t>2012: Nynorskreform. Mål: Enkel og stabil form. Alle former sidestilte.</a:t>
            </a:r>
          </a:p>
        </p:txBody>
      </p:sp>
    </p:spTree>
    <p:extLst>
      <p:ext uri="{BB962C8B-B14F-4D97-AF65-F5344CB8AC3E}">
        <p14:creationId xmlns:p14="http://schemas.microsoft.com/office/powerpoint/2010/main" val="2596981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/>
              <a:t>samnorsk. Men det har skjedd </a:t>
            </a:r>
            <a:r>
              <a:rPr lang="nb-NO" dirty="0" smtClean="0"/>
              <a:t>ei </a:t>
            </a:r>
            <a:r>
              <a:rPr lang="nb-NO" dirty="0"/>
              <a:t>tilnærming mellom bokmål og nynorsk.</a:t>
            </a:r>
          </a:p>
          <a:p>
            <a:endParaRPr lang="nb-NO" dirty="0"/>
          </a:p>
          <a:p>
            <a:r>
              <a:rPr lang="nb-NO" dirty="0"/>
              <a:t>Stor utvikling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/>
              <a:t>dansk til moderne </a:t>
            </a:r>
            <a:r>
              <a:rPr lang="nb-NO" dirty="0" smtClean="0"/>
              <a:t>norsk.</a:t>
            </a:r>
            <a:endParaRPr lang="nb-NO" dirty="0"/>
          </a:p>
          <a:p>
            <a:endParaRPr lang="nb-NO" dirty="0"/>
          </a:p>
          <a:p>
            <a:r>
              <a:rPr lang="nb-NO" dirty="0"/>
              <a:t>Skriftspråket er blitt </a:t>
            </a:r>
            <a:r>
              <a:rPr lang="nb-NO" dirty="0" err="1" smtClean="0"/>
              <a:t>enklare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257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Norsk eller engelsk?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Norsk er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/>
              <a:t>lite språk. Blir lett </a:t>
            </a:r>
            <a:r>
              <a:rPr lang="nb-NO" dirty="0" err="1" smtClean="0"/>
              <a:t>påverka</a:t>
            </a:r>
            <a:r>
              <a:rPr lang="nb-NO" dirty="0" smtClean="0"/>
              <a:t>. </a:t>
            </a:r>
            <a:r>
              <a:rPr lang="nb-NO" dirty="0"/>
              <a:t>Mange nye ord opp gjennom tidene.</a:t>
            </a:r>
          </a:p>
          <a:p>
            <a:r>
              <a:rPr lang="nb-NO" dirty="0" smtClean="0"/>
              <a:t>Tre</a:t>
            </a:r>
            <a:r>
              <a:rPr lang="nb-NO" dirty="0" smtClean="0"/>
              <a:t> </a:t>
            </a:r>
            <a:r>
              <a:rPr lang="nb-NO" dirty="0" err="1" smtClean="0"/>
              <a:t>måtar</a:t>
            </a:r>
            <a:r>
              <a:rPr lang="nb-NO" dirty="0" smtClean="0"/>
              <a:t> </a:t>
            </a:r>
            <a:r>
              <a:rPr lang="nb-NO" dirty="0"/>
              <a:t>å ta inn nye ord i </a:t>
            </a:r>
            <a:r>
              <a:rPr lang="nb-NO" dirty="0" smtClean="0"/>
              <a:t>norsk på: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	1. Ord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/>
              <a:t>andre språk blir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/>
              <a:t>del av norsk </a:t>
            </a:r>
            <a:r>
              <a:rPr lang="nb-NO" dirty="0" err="1" smtClean="0"/>
              <a:t>utan</a:t>
            </a:r>
            <a:r>
              <a:rPr lang="nb-NO" dirty="0" smtClean="0"/>
              <a:t> </a:t>
            </a:r>
            <a:r>
              <a:rPr lang="nb-NO" dirty="0" err="1" smtClean="0"/>
              <a:t>endringar</a:t>
            </a:r>
            <a:r>
              <a:rPr lang="nb-NO" dirty="0"/>
              <a:t>. Eks: </a:t>
            </a:r>
            <a:r>
              <a:rPr lang="nb-NO" dirty="0" smtClean="0"/>
              <a:t>‘journalist’, ‘healer’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	2. Ord får norske </a:t>
            </a:r>
            <a:r>
              <a:rPr lang="nb-NO" dirty="0" smtClean="0"/>
              <a:t>alternativ. </a:t>
            </a:r>
            <a:r>
              <a:rPr lang="nb-NO" dirty="0"/>
              <a:t>Eks: </a:t>
            </a:r>
            <a:r>
              <a:rPr lang="nb-NO" dirty="0" smtClean="0"/>
              <a:t>‘computer’ – ‘datamaskin’, ‘guide’ </a:t>
            </a:r>
            <a:r>
              <a:rPr lang="nb-NO" dirty="0"/>
              <a:t>– </a:t>
            </a:r>
            <a:r>
              <a:rPr lang="nb-NO" dirty="0" smtClean="0"/>
              <a:t>‘</a:t>
            </a:r>
            <a:r>
              <a:rPr lang="nb-NO" dirty="0" err="1" smtClean="0"/>
              <a:t>omvisar</a:t>
            </a:r>
            <a:r>
              <a:rPr lang="nb-NO" dirty="0" smtClean="0"/>
              <a:t>’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	3. Ord blir </a:t>
            </a:r>
            <a:r>
              <a:rPr lang="nb-NO" dirty="0" smtClean="0"/>
              <a:t>fornorska. Eks: ‘sjåfør’, ‘sørvis’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943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Norrønt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45000"/>
            </a:pPr>
            <a:r>
              <a:rPr lang="nb-NO" dirty="0"/>
              <a:t>Språket som </a:t>
            </a:r>
            <a:r>
              <a:rPr lang="nb-NO" dirty="0" smtClean="0"/>
              <a:t>blei snakka </a:t>
            </a:r>
            <a:r>
              <a:rPr lang="nb-NO" dirty="0"/>
              <a:t>i det norrøne området </a:t>
            </a:r>
            <a:r>
              <a:rPr lang="nb-NO" dirty="0" err="1" smtClean="0"/>
              <a:t>frå</a:t>
            </a:r>
            <a:r>
              <a:rPr lang="nb-NO" dirty="0" smtClean="0"/>
              <a:t> kring </a:t>
            </a:r>
            <a:r>
              <a:rPr lang="nb-NO" dirty="0"/>
              <a:t>800 til 1350</a:t>
            </a:r>
          </a:p>
          <a:p>
            <a:pPr>
              <a:buSzPct val="45000"/>
            </a:pPr>
            <a:r>
              <a:rPr lang="nb-NO" dirty="0"/>
              <a:t>Det norrøne området: </a:t>
            </a:r>
            <a:r>
              <a:rPr lang="nb-NO" dirty="0" smtClean="0"/>
              <a:t>Dei områda </a:t>
            </a:r>
            <a:r>
              <a:rPr lang="nb-NO" dirty="0" err="1" smtClean="0"/>
              <a:t>vikingane</a:t>
            </a:r>
            <a:r>
              <a:rPr lang="nb-NO" dirty="0" smtClean="0"/>
              <a:t> </a:t>
            </a:r>
            <a:r>
              <a:rPr lang="nb-NO" dirty="0"/>
              <a:t>hadde lagt under </a:t>
            </a:r>
            <a:r>
              <a:rPr lang="nb-NO" dirty="0" smtClean="0"/>
              <a:t>seg:</a:t>
            </a:r>
            <a:endParaRPr lang="nb-NO" dirty="0"/>
          </a:p>
          <a:p>
            <a:pPr marL="0" indent="0">
              <a:buSzPct val="45000"/>
              <a:buNone/>
            </a:pPr>
            <a:r>
              <a:rPr lang="nb-NO" dirty="0"/>
              <a:t>	</a:t>
            </a:r>
            <a:r>
              <a:rPr lang="nb-NO" dirty="0" err="1" smtClean="0"/>
              <a:t>Noreg</a:t>
            </a:r>
            <a:r>
              <a:rPr lang="nb-NO" dirty="0" smtClean="0"/>
              <a:t>, </a:t>
            </a:r>
            <a:r>
              <a:rPr lang="nb-NO" dirty="0"/>
              <a:t>Island, </a:t>
            </a:r>
            <a:r>
              <a:rPr lang="nb-NO" dirty="0" smtClean="0"/>
              <a:t>Færøyane</a:t>
            </a:r>
            <a:r>
              <a:rPr lang="nb-NO" dirty="0"/>
              <a:t>, Shetland, 	</a:t>
            </a:r>
            <a:r>
              <a:rPr lang="nb-NO" dirty="0" smtClean="0"/>
              <a:t>Orknøyane</a:t>
            </a:r>
            <a:r>
              <a:rPr lang="nb-NO" dirty="0"/>
              <a:t>, Grønland, Härjedalen, 	Jämtland, Bohuslän</a:t>
            </a:r>
          </a:p>
        </p:txBody>
      </p:sp>
    </p:spTree>
    <p:extLst>
      <p:ext uri="{BB962C8B-B14F-4D97-AF65-F5344CB8AC3E}">
        <p14:creationId xmlns:p14="http://schemas.microsoft.com/office/powerpoint/2010/main" val="3596563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400" dirty="0" smtClean="0"/>
              <a:t>Viktige </a:t>
            </a:r>
            <a:r>
              <a:rPr lang="nb-NO" sz="3400" dirty="0" smtClean="0"/>
              <a:t>omgrep når </a:t>
            </a:r>
            <a:r>
              <a:rPr lang="nb-NO" sz="3400" dirty="0" smtClean="0"/>
              <a:t>vi diskuterer språk</a:t>
            </a:r>
            <a:endParaRPr lang="nb-NO" sz="3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Parallellspråklegheit</a:t>
            </a:r>
            <a:r>
              <a:rPr lang="nb-NO" dirty="0"/>
              <a:t>: </a:t>
            </a:r>
            <a:r>
              <a:rPr lang="nb-NO" dirty="0" err="1" smtClean="0"/>
              <a:t>Ein</a:t>
            </a:r>
            <a:r>
              <a:rPr lang="nb-NO" dirty="0" smtClean="0"/>
              <a:t> bruker </a:t>
            </a:r>
            <a:r>
              <a:rPr lang="nb-NO" dirty="0" err="1" smtClean="0"/>
              <a:t>fleire</a:t>
            </a:r>
            <a:r>
              <a:rPr lang="nb-NO" dirty="0" smtClean="0"/>
              <a:t> språk, men morsmålet har forrang når </a:t>
            </a:r>
            <a:r>
              <a:rPr lang="nb-NO" dirty="0"/>
              <a:t>det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/>
              <a:t>er nødvendig å bruke </a:t>
            </a:r>
            <a:r>
              <a:rPr lang="nb-NO" dirty="0" err="1" smtClean="0"/>
              <a:t>framandspråk</a:t>
            </a:r>
            <a:endParaRPr lang="nb-NO" dirty="0"/>
          </a:p>
          <a:p>
            <a:r>
              <a:rPr lang="nb-NO" dirty="0"/>
              <a:t>Domenetap: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/>
              <a:t>språk </a:t>
            </a:r>
            <a:r>
              <a:rPr lang="nb-NO" dirty="0" err="1" smtClean="0"/>
              <a:t>erstattar</a:t>
            </a:r>
            <a:r>
              <a:rPr lang="nb-NO" dirty="0" smtClean="0"/>
              <a:t> </a:t>
            </a:r>
            <a:r>
              <a:rPr lang="nb-NO" dirty="0" err="1" smtClean="0"/>
              <a:t>eit</a:t>
            </a:r>
            <a:r>
              <a:rPr lang="nb-NO" dirty="0" smtClean="0"/>
              <a:t> anna </a:t>
            </a:r>
            <a:r>
              <a:rPr lang="nb-NO" dirty="0"/>
              <a:t>på </a:t>
            </a:r>
            <a:r>
              <a:rPr lang="nb-NO" dirty="0" err="1" smtClean="0"/>
              <a:t>eit</a:t>
            </a:r>
            <a:r>
              <a:rPr lang="nb-NO" dirty="0" smtClean="0"/>
              <a:t> heilt </a:t>
            </a:r>
            <a:r>
              <a:rPr lang="nb-NO" dirty="0"/>
              <a:t>område. </a:t>
            </a:r>
          </a:p>
          <a:p>
            <a:r>
              <a:rPr lang="nb-NO" dirty="0"/>
              <a:t>Domenetap er </a:t>
            </a:r>
            <a:r>
              <a:rPr lang="nb-NO" dirty="0" err="1" smtClean="0"/>
              <a:t>eit</a:t>
            </a:r>
            <a:r>
              <a:rPr lang="nb-NO" dirty="0" smtClean="0"/>
              <a:t> steg mot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/>
              <a:t>språk i </a:t>
            </a:r>
            <a:r>
              <a:rPr lang="nb-NO" dirty="0" smtClean="0"/>
              <a:t>oppløysing</a:t>
            </a:r>
            <a:r>
              <a:rPr lang="nb-NO" dirty="0"/>
              <a:t>.</a:t>
            </a:r>
          </a:p>
          <a:p>
            <a:r>
              <a:rPr lang="nb-NO" dirty="0" smtClean="0"/>
              <a:t>Framtidas </a:t>
            </a:r>
            <a:r>
              <a:rPr lang="nb-NO" dirty="0" err="1" smtClean="0"/>
              <a:t>Noreg</a:t>
            </a:r>
            <a:r>
              <a:rPr lang="nb-NO" dirty="0" smtClean="0"/>
              <a:t> </a:t>
            </a:r>
            <a:r>
              <a:rPr lang="nb-NO" dirty="0"/>
              <a:t>er </a:t>
            </a:r>
            <a:r>
              <a:rPr lang="nb-NO" dirty="0" err="1" smtClean="0"/>
              <a:t>mangespråkleg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078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Kjelder </a:t>
            </a:r>
            <a:r>
              <a:rPr lang="nb-NO" dirty="0" smtClean="0"/>
              <a:t>til det norrøne språket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45000"/>
            </a:pPr>
            <a:r>
              <a:rPr lang="nb-NO" dirty="0"/>
              <a:t>Runeinnskrifter, </a:t>
            </a:r>
            <a:r>
              <a:rPr lang="nb-NO" dirty="0" smtClean="0"/>
              <a:t>kongesoger</a:t>
            </a:r>
            <a:r>
              <a:rPr lang="nb-NO" dirty="0"/>
              <a:t>, eddadikt, lovverk, religiøse skrifter, brev.</a:t>
            </a:r>
          </a:p>
          <a:p>
            <a:pPr>
              <a:buSzPct val="45000"/>
            </a:pPr>
            <a:r>
              <a:rPr lang="nb-NO" dirty="0"/>
              <a:t>Bøker og dokument </a:t>
            </a:r>
            <a:r>
              <a:rPr lang="nb-NO" dirty="0" smtClean="0"/>
              <a:t>blei </a:t>
            </a:r>
            <a:r>
              <a:rPr lang="nb-NO" dirty="0" err="1" smtClean="0"/>
              <a:t>skrivne</a:t>
            </a:r>
            <a:r>
              <a:rPr lang="nb-NO" dirty="0" smtClean="0"/>
              <a:t> på </a:t>
            </a:r>
            <a:r>
              <a:rPr lang="nb-NO" dirty="0"/>
              <a:t>pergament, </a:t>
            </a:r>
            <a:r>
              <a:rPr lang="nb-NO" dirty="0" smtClean="0"/>
              <a:t>rensa </a:t>
            </a:r>
            <a:r>
              <a:rPr lang="nb-NO" dirty="0"/>
              <a:t>og </a:t>
            </a:r>
            <a:r>
              <a:rPr lang="nb-NO" dirty="0" smtClean="0"/>
              <a:t>tørka </a:t>
            </a:r>
            <a:r>
              <a:rPr lang="nb-NO" dirty="0"/>
              <a:t>skinn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/>
              <a:t>kalv, sau eller geit.</a:t>
            </a:r>
          </a:p>
          <a:p>
            <a:pPr>
              <a:buSzPct val="45000"/>
            </a:pPr>
            <a:r>
              <a:rPr lang="nb-NO" dirty="0" err="1" smtClean="0"/>
              <a:t>Skrivereiskapen</a:t>
            </a:r>
            <a:r>
              <a:rPr lang="nb-NO" dirty="0" smtClean="0"/>
              <a:t> var fjørpenn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09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Skilnader mellom </a:t>
            </a:r>
            <a:r>
              <a:rPr lang="nb-NO" dirty="0"/>
              <a:t>moderne norsk og norrønt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0872" y="2431429"/>
            <a:ext cx="8229600" cy="322981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b="1" dirty="0" err="1">
                <a:ea typeface="Times New Roman"/>
              </a:rPr>
              <a:t>Þat</a:t>
            </a:r>
            <a:r>
              <a:rPr lang="nb-NO" b="1" dirty="0">
                <a:ea typeface="Times New Roman"/>
              </a:rPr>
              <a:t> er </a:t>
            </a:r>
            <a:r>
              <a:rPr lang="nb-NO" b="1" dirty="0" err="1">
                <a:ea typeface="Times New Roman"/>
              </a:rPr>
              <a:t>hræddr</a:t>
            </a:r>
            <a:r>
              <a:rPr lang="nb-NO" b="1" dirty="0">
                <a:ea typeface="Times New Roman"/>
              </a:rPr>
              <a:t> </a:t>
            </a:r>
            <a:r>
              <a:rPr lang="nb-NO" b="1" dirty="0" err="1">
                <a:ea typeface="Times New Roman"/>
              </a:rPr>
              <a:t>maðr</a:t>
            </a:r>
            <a:r>
              <a:rPr lang="nb-NO" b="1" dirty="0">
                <a:ea typeface="Times New Roman"/>
              </a:rPr>
              <a:t> </a:t>
            </a:r>
            <a:r>
              <a:rPr lang="nb-NO" b="1" dirty="0" err="1">
                <a:ea typeface="Times New Roman"/>
              </a:rPr>
              <a:t>sem</a:t>
            </a:r>
            <a:r>
              <a:rPr lang="nb-NO" b="1" dirty="0">
                <a:ea typeface="Times New Roman"/>
              </a:rPr>
              <a:t> </a:t>
            </a:r>
            <a:r>
              <a:rPr lang="nb-NO" b="1" dirty="0" err="1">
                <a:ea typeface="Times New Roman"/>
              </a:rPr>
              <a:t>ekki</a:t>
            </a:r>
            <a:r>
              <a:rPr lang="nb-NO" b="1" dirty="0">
                <a:ea typeface="Times New Roman"/>
              </a:rPr>
              <a:t> </a:t>
            </a:r>
            <a:r>
              <a:rPr lang="nb-NO" b="1" dirty="0" err="1">
                <a:ea typeface="Times New Roman"/>
              </a:rPr>
              <a:t>þorir</a:t>
            </a:r>
            <a:r>
              <a:rPr lang="nb-NO" b="1" dirty="0">
                <a:ea typeface="Times New Roman"/>
              </a:rPr>
              <a:t> at </a:t>
            </a:r>
            <a:r>
              <a:rPr lang="nb-NO" b="1" dirty="0" err="1">
                <a:ea typeface="Times New Roman"/>
              </a:rPr>
              <a:t>skjalfa</a:t>
            </a:r>
            <a:endParaRPr lang="nb-NO" b="1" dirty="0"/>
          </a:p>
          <a:p>
            <a:pPr marL="0" indent="0">
              <a:lnSpc>
                <a:spcPct val="150000"/>
              </a:lnSpc>
              <a:buNone/>
            </a:pPr>
            <a:r>
              <a:rPr lang="nb-NO" dirty="0">
                <a:ea typeface="Times New Roman"/>
              </a:rPr>
              <a:t>1. Norrønt har </a:t>
            </a:r>
            <a:r>
              <a:rPr lang="nb-NO" dirty="0" err="1" smtClean="0">
                <a:ea typeface="Times New Roman"/>
              </a:rPr>
              <a:t>fleire</a:t>
            </a:r>
            <a:r>
              <a:rPr lang="nb-NO" dirty="0" smtClean="0">
                <a:ea typeface="Times New Roman"/>
              </a:rPr>
              <a:t> </a:t>
            </a:r>
            <a:r>
              <a:rPr lang="nb-NO" dirty="0" err="1" smtClean="0">
                <a:ea typeface="Times New Roman"/>
              </a:rPr>
              <a:t>bokstavar</a:t>
            </a:r>
            <a:r>
              <a:rPr lang="nb-NO" dirty="0" smtClean="0">
                <a:ea typeface="Times New Roman"/>
              </a:rPr>
              <a:t> </a:t>
            </a:r>
            <a:r>
              <a:rPr lang="nb-NO" dirty="0">
                <a:ea typeface="Times New Roman"/>
              </a:rPr>
              <a:t>enn moderne  norsk</a:t>
            </a:r>
            <a:endParaRPr lang="nb-NO" dirty="0"/>
          </a:p>
          <a:p>
            <a:pPr marL="0" indent="0">
              <a:lnSpc>
                <a:spcPct val="150000"/>
              </a:lnSpc>
              <a:buNone/>
            </a:pPr>
            <a:r>
              <a:rPr lang="nb-NO" dirty="0">
                <a:ea typeface="Times New Roman"/>
              </a:rPr>
              <a:t>2. Norrønt har mange ulike former av </a:t>
            </a:r>
            <a:r>
              <a:rPr lang="nb-NO" dirty="0" smtClean="0">
                <a:ea typeface="Times New Roman"/>
              </a:rPr>
              <a:t>same ordet</a:t>
            </a:r>
            <a:endParaRPr lang="nb-NO" dirty="0"/>
          </a:p>
          <a:p>
            <a:pPr marL="0" indent="0">
              <a:lnSpc>
                <a:spcPct val="150000"/>
              </a:lnSpc>
              <a:buNone/>
            </a:pPr>
            <a:r>
              <a:rPr lang="nb-NO" dirty="0">
                <a:ea typeface="Times New Roman"/>
              </a:rPr>
              <a:t>3. Norrønt har </a:t>
            </a:r>
            <a:r>
              <a:rPr lang="nb-NO" dirty="0" err="1" smtClean="0">
                <a:ea typeface="Times New Roman"/>
              </a:rPr>
              <a:t>friare</a:t>
            </a:r>
            <a:r>
              <a:rPr lang="nb-NO" dirty="0" smtClean="0">
                <a:ea typeface="Times New Roman"/>
              </a:rPr>
              <a:t> </a:t>
            </a:r>
            <a:r>
              <a:rPr lang="nb-NO" dirty="0">
                <a:ea typeface="Times New Roman"/>
              </a:rPr>
              <a:t>ordstilling</a:t>
            </a:r>
            <a:endParaRPr lang="nb-NO" dirty="0"/>
          </a:p>
          <a:p>
            <a:pPr marL="0" indent="0">
              <a:lnSpc>
                <a:spcPct val="150000"/>
              </a:lnSpc>
              <a:buNone/>
            </a:pPr>
            <a:r>
              <a:rPr lang="nb-NO" dirty="0">
                <a:ea typeface="Times New Roman"/>
              </a:rPr>
              <a:t>4. I norrønt står adjektivet ofte etter substantivet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408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norrøne skriftspråket </a:t>
            </a:r>
            <a:r>
              <a:rPr lang="nb-NO" dirty="0" err="1" smtClean="0"/>
              <a:t>forsvann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800" dirty="0"/>
              <a:t>Svartedauden reduserte </a:t>
            </a:r>
            <a:r>
              <a:rPr lang="nb-NO" sz="2800" dirty="0" err="1" smtClean="0"/>
              <a:t>folketalet</a:t>
            </a:r>
            <a:r>
              <a:rPr lang="nb-NO" sz="2800" dirty="0" smtClean="0"/>
              <a:t> </a:t>
            </a:r>
            <a:r>
              <a:rPr lang="nb-NO" sz="2800" dirty="0" err="1" smtClean="0"/>
              <a:t>frå</a:t>
            </a:r>
            <a:r>
              <a:rPr lang="nb-NO" sz="2800" dirty="0" smtClean="0"/>
              <a:t> </a:t>
            </a:r>
            <a:r>
              <a:rPr lang="nb-NO" sz="2800" dirty="0"/>
              <a:t>450 000 til </a:t>
            </a:r>
            <a:r>
              <a:rPr lang="nb-NO" sz="2800" dirty="0" smtClean="0"/>
              <a:t>200 000</a:t>
            </a:r>
            <a:r>
              <a:rPr lang="nb-NO" sz="2800" dirty="0"/>
              <a:t>. Overklassen, som var </a:t>
            </a:r>
            <a:r>
              <a:rPr lang="nb-NO" sz="2800" dirty="0" err="1" smtClean="0"/>
              <a:t>dei</a:t>
            </a:r>
            <a:r>
              <a:rPr lang="nb-NO" sz="2800" dirty="0" smtClean="0"/>
              <a:t> </a:t>
            </a:r>
            <a:r>
              <a:rPr lang="nb-NO" sz="2800" dirty="0"/>
              <a:t>skrivekyndige, </a:t>
            </a:r>
            <a:r>
              <a:rPr lang="nb-NO" sz="2800" dirty="0" smtClean="0"/>
              <a:t>blei </a:t>
            </a:r>
            <a:r>
              <a:rPr lang="nb-NO" sz="2800" dirty="0"/>
              <a:t>sterkt redusert</a:t>
            </a:r>
          </a:p>
          <a:p>
            <a:r>
              <a:rPr lang="nb-NO" sz="2800" dirty="0"/>
              <a:t>Svenske, danske og nordtyske adelsmenn tok over </a:t>
            </a:r>
            <a:r>
              <a:rPr lang="nb-NO" sz="2800" dirty="0" err="1" smtClean="0"/>
              <a:t>mykje</a:t>
            </a:r>
            <a:r>
              <a:rPr lang="nb-NO" sz="2800" dirty="0" smtClean="0"/>
              <a:t> </a:t>
            </a:r>
            <a:r>
              <a:rPr lang="nb-NO" sz="2800" dirty="0"/>
              <a:t>av </a:t>
            </a:r>
            <a:r>
              <a:rPr lang="nb-NO" sz="2800" dirty="0" smtClean="0"/>
              <a:t>makta</a:t>
            </a:r>
            <a:endParaRPr lang="nb-NO" sz="2800" dirty="0"/>
          </a:p>
          <a:p>
            <a:r>
              <a:rPr lang="nb-NO" sz="2800" dirty="0"/>
              <a:t>Det </a:t>
            </a:r>
            <a:r>
              <a:rPr lang="nb-NO" sz="2800" dirty="0" smtClean="0"/>
              <a:t>blei </a:t>
            </a:r>
            <a:r>
              <a:rPr lang="nb-NO" sz="2800" dirty="0" err="1" smtClean="0"/>
              <a:t>ikkje</a:t>
            </a:r>
            <a:r>
              <a:rPr lang="nb-NO" sz="2800" dirty="0" smtClean="0"/>
              <a:t> skrive originallitteratur </a:t>
            </a:r>
            <a:r>
              <a:rPr lang="nb-NO" sz="2800" dirty="0"/>
              <a:t>på norrønt</a:t>
            </a:r>
          </a:p>
          <a:p>
            <a:r>
              <a:rPr lang="nb-NO" sz="2800" dirty="0" err="1" smtClean="0"/>
              <a:t>Noreg</a:t>
            </a:r>
            <a:r>
              <a:rPr lang="nb-NO" sz="2800" dirty="0" smtClean="0"/>
              <a:t> </a:t>
            </a:r>
            <a:r>
              <a:rPr lang="nb-NO" sz="2800" dirty="0"/>
              <a:t>kom under dansk styre i 1380</a:t>
            </a:r>
          </a:p>
          <a:p>
            <a:r>
              <a:rPr lang="nb-NO" sz="2800" dirty="0"/>
              <a:t>Konfirmasjonsopplæring </a:t>
            </a:r>
            <a:r>
              <a:rPr lang="nb-NO" sz="2800" dirty="0" smtClean="0"/>
              <a:t>blei </a:t>
            </a:r>
            <a:r>
              <a:rPr lang="nb-NO" sz="2800" dirty="0"/>
              <a:t>obligatorisk i 1736. Opplæringsspråket var dansk</a:t>
            </a:r>
          </a:p>
        </p:txBody>
      </p:sp>
    </p:spTree>
    <p:extLst>
      <p:ext uri="{BB962C8B-B14F-4D97-AF65-F5344CB8AC3E}">
        <p14:creationId xmlns:p14="http://schemas.microsoft.com/office/powerpoint/2010/main" val="198439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Skreiv </a:t>
            </a:r>
            <a:r>
              <a:rPr lang="nb-NO" dirty="0" err="1" smtClean="0"/>
              <a:t>nokon</a:t>
            </a:r>
            <a:r>
              <a:rPr lang="nb-NO" dirty="0" smtClean="0"/>
              <a:t> på </a:t>
            </a:r>
            <a:r>
              <a:rPr lang="nb-NO" dirty="0" smtClean="0"/>
              <a:t>norsk?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Petter Dass: </a:t>
            </a:r>
            <a:r>
              <a:rPr lang="nb-NO" dirty="0" smtClean="0"/>
              <a:t>Skreiv </a:t>
            </a:r>
            <a:r>
              <a:rPr lang="nb-NO" dirty="0"/>
              <a:t>dansk, men brukte særnorske ord og uttrykk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/>
              <a:t>Ludvig Holberg: </a:t>
            </a:r>
            <a:r>
              <a:rPr lang="nb-NO" dirty="0" smtClean="0"/>
              <a:t>Skreiv </a:t>
            </a:r>
            <a:r>
              <a:rPr lang="nb-NO" dirty="0"/>
              <a:t>dansk, men </a:t>
            </a:r>
            <a:r>
              <a:rPr lang="nb-NO" dirty="0" err="1" smtClean="0"/>
              <a:t>nokre</a:t>
            </a:r>
            <a:r>
              <a:rPr lang="nb-NO" dirty="0" smtClean="0"/>
              <a:t> norske </a:t>
            </a:r>
            <a:r>
              <a:rPr lang="nb-NO" dirty="0"/>
              <a:t>ord kom inn i </a:t>
            </a:r>
            <a:r>
              <a:rPr lang="nb-NO" dirty="0" err="1" smtClean="0"/>
              <a:t>tekstane</a:t>
            </a:r>
            <a:r>
              <a:rPr lang="nb-NO" dirty="0" smtClean="0"/>
              <a:t> </a:t>
            </a:r>
            <a:r>
              <a:rPr lang="nb-NO" dirty="0"/>
              <a:t>hans. </a:t>
            </a:r>
            <a:r>
              <a:rPr lang="nb-NO" dirty="0" err="1" smtClean="0"/>
              <a:t>Norvagismar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33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Språksituasjonen rundt 1814</a:t>
            </a:r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78" y="1423317"/>
            <a:ext cx="67554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47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</a:t>
            </a:r>
            <a:r>
              <a:rPr lang="nb-NO" dirty="0" smtClean="0"/>
              <a:t>ansk skrift, norsk tale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Fleire</a:t>
            </a:r>
            <a:r>
              <a:rPr lang="nb-NO" dirty="0" smtClean="0"/>
              <a:t> </a:t>
            </a:r>
            <a:r>
              <a:rPr lang="nb-NO" dirty="0"/>
              <a:t>lærte å lese. Men lærebøker og </a:t>
            </a:r>
            <a:r>
              <a:rPr lang="nb-NO" dirty="0" err="1" smtClean="0"/>
              <a:t>grammatikkar</a:t>
            </a:r>
            <a:r>
              <a:rPr lang="nb-NO" dirty="0" smtClean="0"/>
              <a:t> </a:t>
            </a:r>
            <a:r>
              <a:rPr lang="nb-NO" dirty="0"/>
              <a:t>var på dansk</a:t>
            </a:r>
          </a:p>
          <a:p>
            <a:r>
              <a:rPr lang="nb-NO" dirty="0" smtClean="0"/>
              <a:t>Dei </a:t>
            </a:r>
            <a:r>
              <a:rPr lang="nb-NO" dirty="0"/>
              <a:t>fleste </a:t>
            </a:r>
            <a:r>
              <a:rPr lang="nb-NO" dirty="0" smtClean="0"/>
              <a:t>snakka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/>
              <a:t>norsk dialekt</a:t>
            </a:r>
          </a:p>
          <a:p>
            <a:r>
              <a:rPr lang="nb-NO" dirty="0"/>
              <a:t>Embetsmennene brukte danske ord med norsk uttale og tonefall, </a:t>
            </a:r>
            <a:r>
              <a:rPr lang="nb-NO" dirty="0" err="1" smtClean="0"/>
              <a:t>ein</a:t>
            </a:r>
            <a:r>
              <a:rPr lang="nb-NO" dirty="0" smtClean="0"/>
              <a:t> danna </a:t>
            </a:r>
            <a:r>
              <a:rPr lang="nb-NO" dirty="0" err="1" smtClean="0"/>
              <a:t>daglegtale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875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Eige storting </a:t>
            </a:r>
            <a:r>
              <a:rPr lang="nb-NO" sz="3200" dirty="0"/>
              <a:t>– </a:t>
            </a:r>
            <a:r>
              <a:rPr lang="nb-NO" sz="3200" dirty="0" smtClean="0"/>
              <a:t>eiga </a:t>
            </a:r>
            <a:r>
              <a:rPr lang="nb-NO" sz="3200" dirty="0"/>
              <a:t>grunnlov – </a:t>
            </a:r>
            <a:r>
              <a:rPr lang="nb-NO" sz="3200" dirty="0" smtClean="0"/>
              <a:t>eige språk</a:t>
            </a:r>
            <a:endParaRPr lang="nb-NO" sz="3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Tre </a:t>
            </a:r>
            <a:r>
              <a:rPr lang="nb-NO" dirty="0" err="1" smtClean="0"/>
              <a:t>vegval</a:t>
            </a:r>
            <a:r>
              <a:rPr lang="nb-NO" dirty="0" smtClean="0"/>
              <a:t>:</a:t>
            </a:r>
            <a:endParaRPr lang="nb-NO" dirty="0"/>
          </a:p>
          <a:p>
            <a:pPr marL="514350" indent="-514350">
              <a:buAutoNum type="arabicPeriod"/>
            </a:pPr>
            <a:r>
              <a:rPr lang="nb-NO" dirty="0" err="1" smtClean="0"/>
              <a:t>Halde</a:t>
            </a:r>
            <a:r>
              <a:rPr lang="nb-NO" dirty="0" smtClean="0"/>
              <a:t> </a:t>
            </a:r>
            <a:r>
              <a:rPr lang="nb-NO" dirty="0"/>
              <a:t>på det danske skriftspråket. Embetsmennene. Johan Sebastian Welhaven</a:t>
            </a:r>
          </a:p>
          <a:p>
            <a:pPr marL="514350" indent="-514350">
              <a:buAutoNum type="arabicPeriod"/>
            </a:pPr>
            <a:r>
              <a:rPr lang="nb-NO" dirty="0"/>
              <a:t>Bruke norske ord og uttrykk. Gradvis fornorsking. Henrik Wergeland</a:t>
            </a:r>
          </a:p>
          <a:p>
            <a:pPr marL="514350" indent="-514350">
              <a:buAutoNum type="arabicPeriod"/>
            </a:pPr>
            <a:r>
              <a:rPr lang="nb-NO" dirty="0"/>
              <a:t>Ta utgangspunkt i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/>
              <a:t>dialekt som </a:t>
            </a:r>
            <a:r>
              <a:rPr lang="nb-NO" dirty="0" smtClean="0"/>
              <a:t>ligg </a:t>
            </a:r>
            <a:r>
              <a:rPr lang="nb-NO" dirty="0"/>
              <a:t>nær norrønt og skape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/>
              <a:t>nytt norsk språk. P.A. Munch</a:t>
            </a:r>
          </a:p>
        </p:txBody>
      </p:sp>
    </p:spTree>
    <p:extLst>
      <p:ext uri="{BB962C8B-B14F-4D97-AF65-F5344CB8AC3E}">
        <p14:creationId xmlns:p14="http://schemas.microsoft.com/office/powerpoint/2010/main" val="193964031"/>
      </p:ext>
    </p:extLst>
  </p:cSld>
  <p:clrMapOvr>
    <a:masterClrMapping/>
  </p:clrMapOvr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Signatur_mal</Template>
  <TotalTime>122</TotalTime>
  <Words>933</Words>
  <Application>Microsoft Office PowerPoint</Application>
  <PresentationFormat>Skjermfremvisning (4:3)</PresentationFormat>
  <Paragraphs>124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Signatur_mal</vt:lpstr>
      <vt:lpstr>Norrønt og moderne norsk Språk har alltid vekt sterke kjensler </vt:lpstr>
      <vt:lpstr>Norrønt</vt:lpstr>
      <vt:lpstr>Kjelder til det norrøne språket</vt:lpstr>
      <vt:lpstr>Skilnader mellom moderne norsk og norrønt</vt:lpstr>
      <vt:lpstr>Det norrøne skriftspråket forsvann</vt:lpstr>
      <vt:lpstr>Skreiv nokon på norsk?</vt:lpstr>
      <vt:lpstr>Språksituasjonen rundt 1814</vt:lpstr>
      <vt:lpstr>Dansk skrift, norsk tale</vt:lpstr>
      <vt:lpstr>Eige storting – eiga grunnlov – eige språk</vt:lpstr>
      <vt:lpstr>Romantikken: Språket er det særmerkte ved nasjonen</vt:lpstr>
      <vt:lpstr>To svært viktige personar for utviklinga av norsk språk</vt:lpstr>
      <vt:lpstr>2. Knud Knudsen 1812–1896</vt:lpstr>
      <vt:lpstr>Aasen og Knudsen. Likskapar og skilnader</vt:lpstr>
      <vt:lpstr>Språksituasjonen mot slutten av  1800-talet</vt:lpstr>
      <vt:lpstr>Viktige språkvedtak på slutten av 1800-talet</vt:lpstr>
      <vt:lpstr>Nordahl Rolfsens lesebok</vt:lpstr>
      <vt:lpstr>Språkreformer som leier fram til dagens språkform</vt:lpstr>
      <vt:lpstr>Oppsummering</vt:lpstr>
      <vt:lpstr>Norsk eller engelsk?</vt:lpstr>
      <vt:lpstr>Viktige omgrep når vi diskuterer språk</vt:lpstr>
    </vt:vector>
  </TitlesOfParts>
  <Company>Fagbokforlaget VB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Norrønt og moderne norsk Språk har alltid vekt sterke kjensler</dc:title>
  <dc:creator>Ingvild Sommer</dc:creator>
  <cp:lastModifiedBy>Kari Brudevoll</cp:lastModifiedBy>
  <cp:revision>12</cp:revision>
  <dcterms:created xsi:type="dcterms:W3CDTF">2013-08-09T12:16:51Z</dcterms:created>
  <dcterms:modified xsi:type="dcterms:W3CDTF">2016-04-26T10:52:54Z</dcterms:modified>
</cp:coreProperties>
</file>