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4" r:id="rId2"/>
    <p:sldId id="299" r:id="rId3"/>
    <p:sldId id="300" r:id="rId4"/>
    <p:sldId id="301" r:id="rId5"/>
    <p:sldId id="302" r:id="rId6"/>
    <p:sldId id="303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07" d="100"/>
          <a:sy n="107" d="100"/>
        </p:scale>
        <p:origin x="-78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AEFC6818-B04D-4EF3-AC15-53AA2A62FA54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ssholder for notat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53235A9F-3C25-42AA-BED4-A14CE4F0DFAD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0131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/>
            </a:lvl1pPr>
          </a:lstStyle>
          <a:p>
            <a:pPr lv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2400"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E98070-2AE8-475F-92CB-78B7EE733A93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4DA42D-87DF-4E47-89B7-C0D9E2321E8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519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/>
            </a:lvl1pPr>
          </a:lstStyle>
          <a:p>
            <a:pPr lv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E6655C-EEAB-437A-974C-9D1B1FCBB1FE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964B62-FD76-4F41-9D15-4C54F6503885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822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4FB89C-1FDC-4A7F-8A38-D8D876C32C38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1288B6-375A-4F37-BCAE-A4027A1C3B6E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411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61074C-8277-48C5-B235-35EEC62576B4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69E537-0B83-4779-B75A-000D6C01CB99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927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"/>
          <p:cNvSpPr txBox="1">
            <a:spLocks noGrp="1"/>
          </p:cNvSpPr>
          <p:nvPr>
            <p:ph type="title"/>
          </p:nvPr>
        </p:nvSpPr>
        <p:spPr/>
        <p:txBody>
          <a:bodyPr lIns="91421" tIns="91421" rIns="91421" bIns="91421" anchor="b" anchorCtr="0"/>
          <a:lstStyle>
            <a:lvl1pPr algn="l">
              <a:defRPr>
                <a:solidFill>
                  <a:srgbClr val="000000"/>
                </a:solidFill>
                <a:latin typeface="Calibri"/>
                <a:ea typeface="Arial"/>
                <a:cs typeface="Arial"/>
              </a:defRPr>
            </a:lvl1pPr>
          </a:lstStyle>
          <a:p>
            <a:pPr lv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69"/>
          </a:xfrm>
        </p:spPr>
        <p:txBody>
          <a:bodyPr lIns="91421" tIns="91421" rIns="91421" bIns="91421"/>
          <a:lstStyle>
            <a:lvl1pPr>
              <a:defRPr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0029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E6DE22-ABC2-48B5-A3EF-D67725F25A17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0B8292-7707-4462-8D16-0741A08A07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9532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6F34AD-377A-4FA8-BCA7-FB0D8DCF4B68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9C0CF1-CA5A-43F3-9C24-B703BE00E3FB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856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cap="all"/>
            </a:lvl1pPr>
          </a:lstStyle>
          <a:p>
            <a:pPr lv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3D12E5-790A-40D7-9DAC-548C3DB8D7C9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6903A5-4091-4E1D-B5B0-911427ABCBCF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013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638E8D-844B-4F31-B615-B0E36EFC0EA7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FC9B50-C70C-4545-8418-504EBE6BFE15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37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1AFC7F-DB7F-49A2-8ABA-AED38B86B3DE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8" name="Plassholder for bunn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lysbilde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8E432A-DE51-4C98-8948-A3D78982BD00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5933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4B84B2-4FB8-46AC-8AD8-777F2DEA9560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4" name="Plassholder for bunnteks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3528D2-95A5-4D7B-A4F5-BC46DAD38A49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5451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032423-EBC0-49D7-943F-53661D8AE581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3" name="Plassholder for bunntekst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4" name="Plassholder for lysbilde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55B88B-3052-401C-9B4F-B851306205CD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635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fld id="{E2023D52-BDA7-40E0-993D-5423A85011DB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fld id="{DECCAABD-BC71-40F6-8D3C-B5205DD38D56}" type="slidenum"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b-NO" sz="3600" b="1" i="0" u="none" strike="noStrike" kern="1200" cap="none" spc="0" baseline="0">
          <a:solidFill>
            <a:srgbClr val="404040"/>
          </a:solidFill>
          <a:uFillTx/>
          <a:latin typeface="Calibri" pitchFamily="34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nb-NO" sz="3200" b="0" i="0" u="none" strike="noStrike" kern="1200" cap="none" spc="0" baseline="0">
          <a:solidFill>
            <a:srgbClr val="40404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nb-NO" sz="2800" b="0" i="0" u="none" strike="noStrike" kern="1200" cap="none" spc="0" baseline="0">
          <a:solidFill>
            <a:srgbClr val="40404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nb-NO" sz="2400" b="0" i="0" u="none" strike="noStrike" kern="1200" cap="none" spc="0" baseline="0">
          <a:solidFill>
            <a:srgbClr val="40404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nb-NO" sz="2000" b="0" i="0" u="none" strike="noStrike" kern="1200" cap="none" spc="0" baseline="0">
          <a:solidFill>
            <a:srgbClr val="40404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nb-NO" sz="2000" b="0" i="0" u="none" strike="noStrike" kern="1200" cap="none" spc="0" baseline="0">
          <a:solidFill>
            <a:srgbClr val="40404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dirty="0" smtClean="0"/>
              <a:t>Kapittel 1</a:t>
            </a:r>
            <a:endParaRPr lang="nb-NO" sz="3200" dirty="0"/>
          </a:p>
        </p:txBody>
      </p:sp>
      <p:pic>
        <p:nvPicPr>
          <p:cNvPr id="5" name="Plassholder for bilde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088" y="612776"/>
            <a:ext cx="4114800" cy="4114800"/>
          </a:xfrm>
        </p:spPr>
      </p:pic>
      <p:sp>
        <p:nvSpPr>
          <p:cNvPr id="4" name="Plassholder for tekst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nb-NO" sz="3600" dirty="0" smtClean="0"/>
              <a:t>Litterært program</a:t>
            </a:r>
            <a:endParaRPr lang="nb-NO" sz="3600" dirty="0"/>
          </a:p>
        </p:txBody>
      </p:sp>
    </p:spTree>
    <p:extLst>
      <p:ext uri="{BB962C8B-B14F-4D97-AF65-F5344CB8AC3E}">
        <p14:creationId xmlns:p14="http://schemas.microsoft.com/office/powerpoint/2010/main" val="312906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tittel 1"/>
          <p:cNvSpPr txBox="1">
            <a:spLocks/>
          </p:cNvSpPr>
          <p:nvPr/>
        </p:nvSpPr>
        <p:spPr>
          <a:xfrm>
            <a:off x="251520" y="-27384"/>
            <a:ext cx="8352928" cy="125999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>
              <a:tabLst>
                <a:tab pos="355683" algn="l"/>
                <a:tab pos="711357" algn="l"/>
                <a:tab pos="1066684" algn="l"/>
                <a:tab pos="1422358" algn="l"/>
                <a:tab pos="1778041" algn="l"/>
                <a:tab pos="2133715" algn="l"/>
                <a:tab pos="2489042" algn="l"/>
                <a:tab pos="2844716" algn="l"/>
                <a:tab pos="3200400" algn="l"/>
                <a:tab pos="3556083" algn="l"/>
                <a:tab pos="3911757" algn="l"/>
                <a:tab pos="4267084" algn="l"/>
              </a:tabLst>
            </a:pPr>
            <a:r>
              <a:rPr lang="nb-NO" sz="4000" b="1" dirty="0" smtClean="0">
                <a:solidFill>
                  <a:schemeClr val="tx1"/>
                </a:solidFill>
                <a:latin typeface="Calibri" pitchFamily="34"/>
              </a:rPr>
              <a:t>Mål</a:t>
            </a:r>
            <a:endParaRPr lang="nb-NO" sz="4000" b="1" dirty="0">
              <a:solidFill>
                <a:schemeClr val="tx1"/>
              </a:solidFill>
              <a:latin typeface="Calibri" pitchFamily="34"/>
            </a:endParaRPr>
          </a:p>
        </p:txBody>
      </p:sp>
      <p:sp>
        <p:nvSpPr>
          <p:cNvPr id="5" name="TekstSylinder 4"/>
          <p:cNvSpPr txBox="1"/>
          <p:nvPr/>
        </p:nvSpPr>
        <p:spPr>
          <a:xfrm>
            <a:off x="1187624" y="1628800"/>
            <a:ext cx="63326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Sette sammen og framføre et avgrenset litterært program</a:t>
            </a:r>
          </a:p>
        </p:txBody>
      </p:sp>
    </p:spTree>
    <p:extLst>
      <p:ext uri="{BB962C8B-B14F-4D97-AF65-F5344CB8AC3E}">
        <p14:creationId xmlns:p14="http://schemas.microsoft.com/office/powerpoint/2010/main" val="44433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tittel 1"/>
          <p:cNvSpPr txBox="1">
            <a:spLocks/>
          </p:cNvSpPr>
          <p:nvPr/>
        </p:nvSpPr>
        <p:spPr>
          <a:xfrm>
            <a:off x="251520" y="-27384"/>
            <a:ext cx="8352928" cy="1259997"/>
          </a:xfrm>
          <a:prstGeom prst="rect">
            <a:avLst/>
          </a:prstGeom>
        </p:spPr>
        <p:txBody>
          <a:bodyPr vert="horz" lIns="0" tIns="0" rIns="0" bIns="0" rtlCol="0" anchor="ctr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>
              <a:tabLst>
                <a:tab pos="355683" algn="l"/>
                <a:tab pos="711357" algn="l"/>
                <a:tab pos="1066684" algn="l"/>
                <a:tab pos="1422358" algn="l"/>
                <a:tab pos="1778041" algn="l"/>
                <a:tab pos="2133715" algn="l"/>
                <a:tab pos="2489042" algn="l"/>
                <a:tab pos="2844716" algn="l"/>
                <a:tab pos="3200400" algn="l"/>
                <a:tab pos="3556083" algn="l"/>
                <a:tab pos="3911757" algn="l"/>
                <a:tab pos="4267084" algn="l"/>
              </a:tabLst>
            </a:pPr>
            <a:r>
              <a:rPr lang="nb-NO" sz="4000" b="1" dirty="0" smtClean="0">
                <a:solidFill>
                  <a:schemeClr val="tx1"/>
                </a:solidFill>
                <a:latin typeface="Calibri" pitchFamily="34"/>
              </a:rPr>
              <a:t>Å sette sammen </a:t>
            </a:r>
          </a:p>
          <a:p>
            <a:pPr hangingPunct="0">
              <a:tabLst>
                <a:tab pos="355683" algn="l"/>
                <a:tab pos="711357" algn="l"/>
                <a:tab pos="1066684" algn="l"/>
                <a:tab pos="1422358" algn="l"/>
                <a:tab pos="1778041" algn="l"/>
                <a:tab pos="2133715" algn="l"/>
                <a:tab pos="2489042" algn="l"/>
                <a:tab pos="2844716" algn="l"/>
                <a:tab pos="3200400" algn="l"/>
                <a:tab pos="3556083" algn="l"/>
                <a:tab pos="3911757" algn="l"/>
                <a:tab pos="4267084" algn="l"/>
              </a:tabLst>
            </a:pPr>
            <a:r>
              <a:rPr lang="nb-NO" sz="4000" b="1" dirty="0" smtClean="0">
                <a:solidFill>
                  <a:schemeClr val="tx1"/>
                </a:solidFill>
                <a:latin typeface="Calibri" pitchFamily="34"/>
              </a:rPr>
              <a:t>et avgrenset litterært program</a:t>
            </a:r>
            <a:endParaRPr lang="nb-NO" sz="4000" b="1" dirty="0">
              <a:solidFill>
                <a:schemeClr val="tx1"/>
              </a:solidFill>
              <a:latin typeface="Calibri" pitchFamily="34"/>
            </a:endParaRPr>
          </a:p>
        </p:txBody>
      </p:sp>
      <p:sp>
        <p:nvSpPr>
          <p:cNvPr id="5" name="TekstSylinder 4"/>
          <p:cNvSpPr txBox="1"/>
          <p:nvPr/>
        </p:nvSpPr>
        <p:spPr>
          <a:xfrm>
            <a:off x="1187624" y="1628800"/>
            <a:ext cx="65120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i="1" dirty="0" smtClean="0"/>
              <a:t>Sette sammen</a:t>
            </a:r>
            <a:r>
              <a:rPr lang="nb-NO" sz="2400" dirty="0" smtClean="0"/>
              <a:t>: Velge ut to eller flere tekster som har en eller annen sammenheng.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1600" dirty="0" smtClean="0"/>
              <a:t>Skjønnlitteratur, sakprosa, bilder, film osv.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i="1" dirty="0" smtClean="0"/>
              <a:t>Avgrensing</a:t>
            </a:r>
            <a:r>
              <a:rPr lang="nb-NO" sz="2400" dirty="0" smtClean="0"/>
              <a:t>: for eksempel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1600" dirty="0" smtClean="0"/>
              <a:t>Tematikk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1600" dirty="0" smtClean="0"/>
              <a:t>Periode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1600" dirty="0" smtClean="0"/>
              <a:t>Miljø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1600" dirty="0" smtClean="0"/>
              <a:t>Sammenlignbare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1600" dirty="0" smtClean="0"/>
              <a:t>Samme forfatter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1600" dirty="0" smtClean="0"/>
              <a:t>Samme teksttype/sjanger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1600" dirty="0" smtClean="0"/>
              <a:t>Samme virkemidler</a:t>
            </a:r>
          </a:p>
        </p:txBody>
      </p:sp>
    </p:spTree>
    <p:extLst>
      <p:ext uri="{BB962C8B-B14F-4D97-AF65-F5344CB8AC3E}">
        <p14:creationId xmlns:p14="http://schemas.microsoft.com/office/powerpoint/2010/main" val="134670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tittel 1"/>
          <p:cNvSpPr txBox="1">
            <a:spLocks/>
          </p:cNvSpPr>
          <p:nvPr/>
        </p:nvSpPr>
        <p:spPr>
          <a:xfrm>
            <a:off x="251520" y="-27384"/>
            <a:ext cx="8352928" cy="1259997"/>
          </a:xfrm>
          <a:prstGeom prst="rect">
            <a:avLst/>
          </a:prstGeom>
        </p:spPr>
        <p:txBody>
          <a:bodyPr vert="horz" lIns="0" tIns="0" rIns="0" bIns="0" rtlCol="0" anchor="ctr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>
              <a:tabLst>
                <a:tab pos="355683" algn="l"/>
                <a:tab pos="711357" algn="l"/>
                <a:tab pos="1066684" algn="l"/>
                <a:tab pos="1422358" algn="l"/>
                <a:tab pos="1778041" algn="l"/>
                <a:tab pos="2133715" algn="l"/>
                <a:tab pos="2489042" algn="l"/>
                <a:tab pos="2844716" algn="l"/>
                <a:tab pos="3200400" algn="l"/>
                <a:tab pos="3556083" algn="l"/>
                <a:tab pos="3911757" algn="l"/>
                <a:tab pos="4267084" algn="l"/>
              </a:tabLst>
            </a:pPr>
            <a:r>
              <a:rPr lang="nb-NO" sz="4000" b="1" dirty="0" smtClean="0">
                <a:solidFill>
                  <a:schemeClr val="tx1"/>
                </a:solidFill>
                <a:latin typeface="Calibri" pitchFamily="34"/>
              </a:rPr>
              <a:t>Å sette sammen </a:t>
            </a:r>
          </a:p>
          <a:p>
            <a:pPr hangingPunct="0">
              <a:tabLst>
                <a:tab pos="355683" algn="l"/>
                <a:tab pos="711357" algn="l"/>
                <a:tab pos="1066684" algn="l"/>
                <a:tab pos="1422358" algn="l"/>
                <a:tab pos="1778041" algn="l"/>
                <a:tab pos="2133715" algn="l"/>
                <a:tab pos="2489042" algn="l"/>
                <a:tab pos="2844716" algn="l"/>
                <a:tab pos="3200400" algn="l"/>
                <a:tab pos="3556083" algn="l"/>
                <a:tab pos="3911757" algn="l"/>
                <a:tab pos="4267084" algn="l"/>
              </a:tabLst>
            </a:pPr>
            <a:r>
              <a:rPr lang="nb-NO" sz="4000" b="1" dirty="0" smtClean="0">
                <a:solidFill>
                  <a:schemeClr val="tx1"/>
                </a:solidFill>
                <a:latin typeface="Calibri" pitchFamily="34"/>
              </a:rPr>
              <a:t>et avgrenset litterært program</a:t>
            </a:r>
            <a:endParaRPr lang="nb-NO" sz="4000" b="1" dirty="0">
              <a:solidFill>
                <a:schemeClr val="tx1"/>
              </a:solidFill>
              <a:latin typeface="Calibri" pitchFamily="34"/>
            </a:endParaRPr>
          </a:p>
        </p:txBody>
      </p:sp>
      <p:sp>
        <p:nvSpPr>
          <p:cNvPr id="5" name="TekstSylinder 4"/>
          <p:cNvSpPr txBox="1"/>
          <p:nvPr/>
        </p:nvSpPr>
        <p:spPr>
          <a:xfrm>
            <a:off x="1187624" y="1628800"/>
            <a:ext cx="63326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i="1" dirty="0" smtClean="0"/>
              <a:t>Eksempler på avgrensinger/tema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400" i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Nasjonale sanger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Helter i litteraturen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Samisk litteratur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Sentrallyrikk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Intertekstualitet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Metaforer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Patos i tekster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Religion i litteraturen</a:t>
            </a:r>
          </a:p>
        </p:txBody>
      </p:sp>
    </p:spTree>
    <p:extLst>
      <p:ext uri="{BB962C8B-B14F-4D97-AF65-F5344CB8AC3E}">
        <p14:creationId xmlns:p14="http://schemas.microsoft.com/office/powerpoint/2010/main" val="384428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tittel 1"/>
          <p:cNvSpPr txBox="1">
            <a:spLocks/>
          </p:cNvSpPr>
          <p:nvPr/>
        </p:nvSpPr>
        <p:spPr>
          <a:xfrm>
            <a:off x="251520" y="-27384"/>
            <a:ext cx="8352928" cy="1259997"/>
          </a:xfrm>
          <a:prstGeom prst="rect">
            <a:avLst/>
          </a:prstGeom>
        </p:spPr>
        <p:txBody>
          <a:bodyPr vert="horz" lIns="0" tIns="0" rIns="0" bIns="0" rtlCol="0" anchor="ctr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>
              <a:tabLst>
                <a:tab pos="355683" algn="l"/>
                <a:tab pos="711357" algn="l"/>
                <a:tab pos="1066684" algn="l"/>
                <a:tab pos="1422358" algn="l"/>
                <a:tab pos="1778041" algn="l"/>
                <a:tab pos="2133715" algn="l"/>
                <a:tab pos="2489042" algn="l"/>
                <a:tab pos="2844716" algn="l"/>
                <a:tab pos="3200400" algn="l"/>
                <a:tab pos="3556083" algn="l"/>
                <a:tab pos="3911757" algn="l"/>
                <a:tab pos="4267084" algn="l"/>
              </a:tabLst>
            </a:pPr>
            <a:r>
              <a:rPr lang="nb-NO" sz="4000" b="1" dirty="0" smtClean="0">
                <a:solidFill>
                  <a:schemeClr val="tx1"/>
                </a:solidFill>
                <a:latin typeface="Calibri" pitchFamily="34"/>
              </a:rPr>
              <a:t>Å framføre</a:t>
            </a:r>
          </a:p>
          <a:p>
            <a:pPr hangingPunct="0">
              <a:tabLst>
                <a:tab pos="355683" algn="l"/>
                <a:tab pos="711357" algn="l"/>
                <a:tab pos="1066684" algn="l"/>
                <a:tab pos="1422358" algn="l"/>
                <a:tab pos="1778041" algn="l"/>
                <a:tab pos="2133715" algn="l"/>
                <a:tab pos="2489042" algn="l"/>
                <a:tab pos="2844716" algn="l"/>
                <a:tab pos="3200400" algn="l"/>
                <a:tab pos="3556083" algn="l"/>
                <a:tab pos="3911757" algn="l"/>
                <a:tab pos="4267084" algn="l"/>
              </a:tabLst>
            </a:pPr>
            <a:r>
              <a:rPr lang="nb-NO" sz="4000" b="1" dirty="0" smtClean="0">
                <a:solidFill>
                  <a:schemeClr val="tx1"/>
                </a:solidFill>
                <a:latin typeface="Calibri" pitchFamily="34"/>
              </a:rPr>
              <a:t>et avgrenset litterært program</a:t>
            </a:r>
            <a:endParaRPr lang="nb-NO" sz="4000" b="1" dirty="0">
              <a:solidFill>
                <a:schemeClr val="tx1"/>
              </a:solidFill>
              <a:latin typeface="Calibri" pitchFamily="34"/>
            </a:endParaRPr>
          </a:p>
        </p:txBody>
      </p:sp>
      <p:sp>
        <p:nvSpPr>
          <p:cNvPr id="5" name="TekstSylinder 4"/>
          <p:cNvSpPr txBox="1"/>
          <p:nvPr/>
        </p:nvSpPr>
        <p:spPr>
          <a:xfrm>
            <a:off x="1187624" y="1628800"/>
            <a:ext cx="63326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i="1" dirty="0" smtClean="0"/>
              <a:t>Velg blant ulike modaliteter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400" i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Opplesning, framføring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Dramatisering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Lyd/musikk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Bilde/film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Debatt/samtale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Fortolkning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3334984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tittel 1"/>
          <p:cNvSpPr txBox="1">
            <a:spLocks/>
          </p:cNvSpPr>
          <p:nvPr/>
        </p:nvSpPr>
        <p:spPr>
          <a:xfrm>
            <a:off x="251520" y="-27384"/>
            <a:ext cx="8352928" cy="1259997"/>
          </a:xfrm>
          <a:prstGeom prst="rect">
            <a:avLst/>
          </a:prstGeom>
        </p:spPr>
        <p:txBody>
          <a:bodyPr vert="horz" lIns="0" tIns="0" rIns="0" bIns="0" rtlCol="0" anchor="ctr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>
              <a:tabLst>
                <a:tab pos="355683" algn="l"/>
                <a:tab pos="711357" algn="l"/>
                <a:tab pos="1066684" algn="l"/>
                <a:tab pos="1422358" algn="l"/>
                <a:tab pos="1778041" algn="l"/>
                <a:tab pos="2133715" algn="l"/>
                <a:tab pos="2489042" algn="l"/>
                <a:tab pos="2844716" algn="l"/>
                <a:tab pos="3200400" algn="l"/>
                <a:tab pos="3556083" algn="l"/>
                <a:tab pos="3911757" algn="l"/>
                <a:tab pos="4267084" algn="l"/>
              </a:tabLst>
            </a:pPr>
            <a:r>
              <a:rPr lang="nb-NO" sz="4000" b="1" dirty="0" smtClean="0">
                <a:solidFill>
                  <a:schemeClr val="tx1"/>
                </a:solidFill>
                <a:latin typeface="Calibri" pitchFamily="34"/>
              </a:rPr>
              <a:t>Å framføre</a:t>
            </a:r>
          </a:p>
          <a:p>
            <a:pPr hangingPunct="0">
              <a:tabLst>
                <a:tab pos="355683" algn="l"/>
                <a:tab pos="711357" algn="l"/>
                <a:tab pos="1066684" algn="l"/>
                <a:tab pos="1422358" algn="l"/>
                <a:tab pos="1778041" algn="l"/>
                <a:tab pos="2133715" algn="l"/>
                <a:tab pos="2489042" algn="l"/>
                <a:tab pos="2844716" algn="l"/>
                <a:tab pos="3200400" algn="l"/>
                <a:tab pos="3556083" algn="l"/>
                <a:tab pos="3911757" algn="l"/>
                <a:tab pos="4267084" algn="l"/>
              </a:tabLst>
            </a:pPr>
            <a:r>
              <a:rPr lang="nb-NO" sz="4000" b="1" dirty="0" smtClean="0">
                <a:solidFill>
                  <a:schemeClr val="tx1"/>
                </a:solidFill>
                <a:latin typeface="Calibri" pitchFamily="34"/>
              </a:rPr>
              <a:t>et avgrenset litterært program</a:t>
            </a:r>
            <a:endParaRPr lang="nb-NO" sz="4000" b="1" dirty="0">
              <a:solidFill>
                <a:schemeClr val="tx1"/>
              </a:solidFill>
              <a:latin typeface="Calibri" pitchFamily="34"/>
            </a:endParaRPr>
          </a:p>
        </p:txBody>
      </p:sp>
      <p:sp>
        <p:nvSpPr>
          <p:cNvPr id="5" name="TekstSylinder 4"/>
          <p:cNvSpPr txBox="1"/>
          <p:nvPr/>
        </p:nvSpPr>
        <p:spPr>
          <a:xfrm>
            <a:off x="1187624" y="1628800"/>
            <a:ext cx="63326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i="1" dirty="0" smtClean="0"/>
              <a:t>Framføringen – </a:t>
            </a:r>
            <a:r>
              <a:rPr lang="nb-NO" sz="2400" i="1" dirty="0" err="1" smtClean="0"/>
              <a:t>actio</a:t>
            </a:r>
            <a:endParaRPr lang="nb-NO" sz="2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400" i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Alene, i par eller i gruppe?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Dramatisering eller illustrasjon?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Skal tekstene bindes sammen med forklaringer?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Være bevisst på bl.a. stemmebruk, </a:t>
            </a:r>
            <a:r>
              <a:rPr lang="nb-NO" sz="2400" dirty="0" err="1" smtClean="0"/>
              <a:t>temop</a:t>
            </a:r>
            <a:r>
              <a:rPr lang="nb-NO" sz="2400" dirty="0" smtClean="0"/>
              <a:t>, volum, innlevelse, kroppsspråk.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Vit at du forstår alle ordene og kan uttale dem.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Lag kjøreplan/disposisjon.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3813968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ntertekst_m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rtekst vg3_mal" id="{A45AD77C-58F1-4BF0-A6E1-6EC2842BFEC3}" vid="{C8B7DE39-09A2-4AAC-B059-7760F14B4C0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intertekst vg3_mal</Template>
  <TotalTime>10</TotalTime>
  <Words>160</Words>
  <Application>Microsoft Office PowerPoint</Application>
  <PresentationFormat>Skjermfremvisning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Intertekst_mal</vt:lpstr>
      <vt:lpstr>Kapittel 1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Astrid Kleiveland</dc:creator>
  <cp:lastModifiedBy>Malgorzata Golinska</cp:lastModifiedBy>
  <cp:revision>5</cp:revision>
  <dcterms:created xsi:type="dcterms:W3CDTF">2015-06-30T06:54:26Z</dcterms:created>
  <dcterms:modified xsi:type="dcterms:W3CDTF">2015-12-22T07:28:11Z</dcterms:modified>
</cp:coreProperties>
</file>