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31" r:id="rId2"/>
    <p:sldId id="333" r:id="rId3"/>
    <p:sldId id="334" r:id="rId4"/>
    <p:sldId id="300" r:id="rId5"/>
    <p:sldId id="301" r:id="rId6"/>
    <p:sldId id="332" r:id="rId7"/>
    <p:sldId id="302" r:id="rId8"/>
    <p:sldId id="303" r:id="rId9"/>
    <p:sldId id="304" r:id="rId10"/>
    <p:sldId id="305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FC6818-B04D-4EF3-AC15-53AA2A62FA54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235A9F-3C25-42AA-BED4-A14CE4F0DFA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13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98070-2AE8-475F-92CB-78B7EE733A93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DA42D-87DF-4E47-89B7-C0D9E2321E8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6655C-EEAB-437A-974C-9D1B1FCBB1FE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64B62-FD76-4F41-9D15-4C54F650388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FB89C-1FDC-4A7F-8A38-D8D876C32C38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1288B6-375A-4F37-BCAE-A4027A1C3B6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1074C-8277-48C5-B235-35EEC62576B4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9E537-0B83-4779-B75A-000D6C01CB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>
                <a:solidFill>
                  <a:srgbClr val="000000"/>
                </a:solidFill>
                <a:latin typeface="Calibri"/>
                <a:ea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0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6DE22-ABC2-48B5-A3EF-D67725F25A17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B8292-7707-4462-8D16-0741A08A07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5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F34AD-377A-4FA8-BCA7-FB0D8DCF4B68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C0CF1-CA5A-43F3-9C24-B703BE00E3F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D12E5-790A-40D7-9DAC-548C3DB8D7C9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903A5-4091-4E1D-B5B0-911427ABCB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38E8D-844B-4F31-B615-B0E36EFC0EA7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C9B50-C70C-4545-8418-504EBE6BFE1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AFC7F-DB7F-49A2-8ABA-AED38B86B3DE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E432A-DE51-4C98-8948-A3D78982BD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B84B2-4FB8-46AC-8AD8-777F2DEA9560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528D2-95A5-4D7B-A4F5-BC46DAD38A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32423-EBC0-49D7-943F-53661D8AE581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5B88B-3052-401C-9B4F-B851306205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E2023D52-BDA7-40E0-993D-5423A85011DB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DECCAABD-BC71-40F6-8D3C-B5205DD38D56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1200" cap="none" spc="0" baseline="0">
          <a:solidFill>
            <a:srgbClr val="404040"/>
          </a:solidFill>
          <a:uFillTx/>
          <a:latin typeface="Calibri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Kapittel 6</a:t>
            </a:r>
            <a:endParaRPr lang="nb-NO" dirty="0"/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3" b="20653"/>
          <a:stretch>
            <a:fillRect/>
          </a:stretch>
        </p:blipFill>
        <p:spPr/>
      </p:pic>
      <p:sp>
        <p:nvSpPr>
          <p:cNvPr id="4" name="Plassholder for teks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b-NO" dirty="0" smtClean="0"/>
              <a:t>Realisme og naturalisme – 1850 - 1890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71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900" b="1" dirty="0" smtClean="0"/>
              <a:t>Moderniteten</a:t>
            </a:r>
            <a:r>
              <a:rPr lang="nb-NO" dirty="0" smtClean="0"/>
              <a:t> -</a:t>
            </a:r>
            <a:br>
              <a:rPr lang="nb-NO" dirty="0" smtClean="0"/>
            </a:br>
            <a:r>
              <a:rPr lang="nb-NO" sz="4000" dirty="0" smtClean="0"/>
              <a:t>et resultat av tre revolusjoner (forts.)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000" i="1" dirty="0" smtClean="0">
                <a:solidFill>
                  <a:srgbClr val="002060"/>
                </a:solidFill>
              </a:rPr>
              <a:t>Den industrielle revolusjon </a:t>
            </a:r>
            <a:r>
              <a:rPr lang="nb-NO" sz="4000" dirty="0" smtClean="0"/>
              <a:t>– Fremskritt</a:t>
            </a:r>
          </a:p>
          <a:p>
            <a:pPr lvl="1"/>
            <a:r>
              <a:rPr lang="nb-NO" sz="3600" dirty="0"/>
              <a:t>i</a:t>
            </a:r>
            <a:r>
              <a:rPr lang="nb-NO" sz="3600" dirty="0" smtClean="0"/>
              <a:t>ndustriell vekst</a:t>
            </a:r>
          </a:p>
          <a:p>
            <a:pPr lvl="1"/>
            <a:r>
              <a:rPr lang="nb-NO" sz="3600" dirty="0"/>
              <a:t>u</a:t>
            </a:r>
            <a:r>
              <a:rPr lang="nb-NO" sz="3600" dirty="0" smtClean="0"/>
              <a:t>rbanisering, byvekst</a:t>
            </a:r>
          </a:p>
          <a:p>
            <a:pPr lvl="1"/>
            <a:r>
              <a:rPr lang="nb-NO" sz="3600" dirty="0"/>
              <a:t>o</a:t>
            </a:r>
            <a:r>
              <a:rPr lang="nb-NO" sz="3600" dirty="0" smtClean="0"/>
              <a:t>mlegging av jordbrukssamfunnet</a:t>
            </a:r>
          </a:p>
          <a:p>
            <a:pPr lvl="1"/>
            <a:r>
              <a:rPr lang="nb-NO" sz="3600" dirty="0"/>
              <a:t>i</a:t>
            </a:r>
            <a:r>
              <a:rPr lang="nb-NO" sz="3600" dirty="0" smtClean="0"/>
              <a:t>ndividet mer løsrevet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82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1800-tallet:</a:t>
            </a:r>
            <a:br>
              <a:rPr lang="nb-NO" b="1" dirty="0"/>
            </a:br>
            <a:r>
              <a:rPr lang="nb-NO" b="1" dirty="0"/>
              <a:t>Individualismens århundre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3600" dirty="0"/>
              <a:t>Løsrivelse av individet - </a:t>
            </a:r>
            <a:r>
              <a:rPr lang="nb-NO" sz="3600" i="1" dirty="0"/>
              <a:t>individualisme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3600" dirty="0"/>
              <a:t>Ny filosofi forsterker </a:t>
            </a:r>
            <a:r>
              <a:rPr lang="nb-NO" sz="3600" dirty="0" smtClean="0"/>
              <a:t>individualismen:</a:t>
            </a:r>
          </a:p>
          <a:p>
            <a:pPr marL="1200150" lvl="3" indent="-342900"/>
            <a:r>
              <a:rPr lang="nb-NO" sz="3200" dirty="0" smtClean="0">
                <a:solidFill>
                  <a:srgbClr val="002060"/>
                </a:solidFill>
              </a:rPr>
              <a:t>John </a:t>
            </a:r>
            <a:r>
              <a:rPr lang="nb-NO" sz="3200" dirty="0">
                <a:solidFill>
                  <a:srgbClr val="002060"/>
                </a:solidFill>
              </a:rPr>
              <a:t>Stuart Mill </a:t>
            </a:r>
            <a:r>
              <a:rPr lang="nb-NO" sz="3200" dirty="0"/>
              <a:t>– </a:t>
            </a:r>
            <a:r>
              <a:rPr lang="nb-NO" sz="3200" dirty="0" smtClean="0"/>
              <a:t>menneskerettigheter</a:t>
            </a:r>
          </a:p>
          <a:p>
            <a:pPr marL="1200150" lvl="3" indent="-342900"/>
            <a:r>
              <a:rPr lang="nb-NO" sz="3200" dirty="0" smtClean="0">
                <a:solidFill>
                  <a:srgbClr val="002060"/>
                </a:solidFill>
              </a:rPr>
              <a:t>Karl </a:t>
            </a:r>
            <a:r>
              <a:rPr lang="nb-NO" sz="3200" dirty="0">
                <a:solidFill>
                  <a:srgbClr val="002060"/>
                </a:solidFill>
              </a:rPr>
              <a:t>Marx </a:t>
            </a:r>
            <a:r>
              <a:rPr lang="nb-NO" sz="3200" dirty="0"/>
              <a:t>– kritikk av </a:t>
            </a:r>
            <a:r>
              <a:rPr lang="nb-NO" sz="3200" dirty="0" smtClean="0"/>
              <a:t>kapitalistenes utbytting</a:t>
            </a:r>
          </a:p>
          <a:p>
            <a:pPr marL="1200150" lvl="3" indent="-342900"/>
            <a:r>
              <a:rPr lang="nb-NO" sz="3200" dirty="0" smtClean="0">
                <a:solidFill>
                  <a:srgbClr val="002060"/>
                </a:solidFill>
              </a:rPr>
              <a:t>Søren </a:t>
            </a:r>
            <a:r>
              <a:rPr lang="nb-NO" sz="3200" dirty="0">
                <a:solidFill>
                  <a:srgbClr val="002060"/>
                </a:solidFill>
              </a:rPr>
              <a:t>Kierkegaard </a:t>
            </a:r>
            <a:r>
              <a:rPr lang="nb-NO" sz="3200" dirty="0"/>
              <a:t>– individualisme og subjektivitet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280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900" b="1" dirty="0" smtClean="0"/>
              <a:t>Moderniteten</a:t>
            </a:r>
            <a:r>
              <a:rPr lang="nb-NO" dirty="0" smtClean="0"/>
              <a:t> -</a:t>
            </a:r>
            <a:br>
              <a:rPr lang="nb-NO" dirty="0" smtClean="0"/>
            </a:br>
            <a:r>
              <a:rPr lang="nb-NO" sz="4000" dirty="0" smtClean="0"/>
              <a:t>et resultat av tre revolusjoner (forts.)</a:t>
            </a:r>
            <a:endParaRPr lang="nb-NO" sz="4000" i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000" i="1" dirty="0" smtClean="0">
                <a:solidFill>
                  <a:srgbClr val="002060"/>
                </a:solidFill>
              </a:rPr>
              <a:t>Den demokratiske revolusjon </a:t>
            </a:r>
          </a:p>
          <a:p>
            <a:pPr lvl="1"/>
            <a:r>
              <a:rPr lang="nb-NO" sz="4000" dirty="0" smtClean="0"/>
              <a:t> Frihet</a:t>
            </a:r>
          </a:p>
          <a:p>
            <a:pPr lvl="2"/>
            <a:r>
              <a:rPr lang="nb-NO" sz="3600" dirty="0"/>
              <a:t>p</a:t>
            </a:r>
            <a:r>
              <a:rPr lang="nb-NO" sz="3600" dirty="0" smtClean="0"/>
              <a:t>arlamentarisme i 1884</a:t>
            </a:r>
          </a:p>
          <a:p>
            <a:pPr lvl="2"/>
            <a:r>
              <a:rPr lang="nb-NO" sz="3600" dirty="0"/>
              <a:t>s</a:t>
            </a:r>
            <a:r>
              <a:rPr lang="nb-NO" sz="3600" dirty="0" smtClean="0"/>
              <a:t>temmerett for menn i 1898</a:t>
            </a:r>
          </a:p>
          <a:p>
            <a:pPr lvl="2"/>
            <a:r>
              <a:rPr lang="nb-NO" sz="3600" dirty="0"/>
              <a:t>s</a:t>
            </a:r>
            <a:r>
              <a:rPr lang="nb-NO" sz="3600" dirty="0" smtClean="0"/>
              <a:t>temmerett for kvinner i 1913</a:t>
            </a:r>
          </a:p>
          <a:p>
            <a:pPr lvl="1"/>
            <a:endParaRPr lang="nb-NO" sz="400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33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900" b="1" dirty="0" smtClean="0"/>
              <a:t>Europa: </a:t>
            </a:r>
            <a:r>
              <a:rPr lang="nb-NO" b="1" dirty="0" smtClean="0"/>
              <a:t>realistisk tradisjon </a:t>
            </a:r>
            <a:br>
              <a:rPr lang="nb-NO" b="1" dirty="0" smtClean="0"/>
            </a:br>
            <a:r>
              <a:rPr lang="nb-NO" b="1" dirty="0" smtClean="0"/>
              <a:t>fra tidlig på 1800-tallet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Virkelighetsnær litteratur</a:t>
            </a:r>
          </a:p>
          <a:p>
            <a:r>
              <a:rPr lang="nb-NO" dirty="0" smtClean="0"/>
              <a:t>Samfunnsbevisst litteratur</a:t>
            </a:r>
          </a:p>
          <a:p>
            <a:r>
              <a:rPr lang="nb-NO" dirty="0" smtClean="0"/>
              <a:t>Viktige forfattere:</a:t>
            </a:r>
          </a:p>
          <a:p>
            <a:pPr lvl="1"/>
            <a:r>
              <a:rPr lang="nb-NO" dirty="0" smtClean="0"/>
              <a:t>Charles Dickens</a:t>
            </a:r>
          </a:p>
          <a:p>
            <a:pPr lvl="1"/>
            <a:r>
              <a:rPr lang="nb-NO" dirty="0" smtClean="0"/>
              <a:t>Gustave </a:t>
            </a:r>
            <a:r>
              <a:rPr lang="nb-NO" dirty="0" err="1" smtClean="0"/>
              <a:t>Flaubert</a:t>
            </a:r>
            <a:endParaRPr lang="nb-NO" dirty="0" smtClean="0"/>
          </a:p>
          <a:p>
            <a:pPr lvl="1"/>
            <a:r>
              <a:rPr lang="nb-NO" dirty="0"/>
              <a:t>É</a:t>
            </a:r>
            <a:r>
              <a:rPr lang="nb-NO" dirty="0" smtClean="0"/>
              <a:t>mile Zola</a:t>
            </a:r>
          </a:p>
        </p:txBody>
      </p:sp>
    </p:spTree>
    <p:extLst>
      <p:ext uri="{BB962C8B-B14F-4D97-AF65-F5344CB8AC3E}">
        <p14:creationId xmlns:p14="http://schemas.microsoft.com/office/powerpoint/2010/main" val="240934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Poetisk </a:t>
            </a:r>
            <a:r>
              <a:rPr lang="nb-NO" b="1" dirty="0" smtClean="0"/>
              <a:t>realisme -</a:t>
            </a:r>
            <a:r>
              <a:rPr lang="nb-NO" b="1" dirty="0"/>
              <a:t/>
            </a:r>
            <a:br>
              <a:rPr lang="nb-NO" b="1" dirty="0"/>
            </a:br>
            <a:r>
              <a:rPr lang="nb-NO" b="1" dirty="0" smtClean="0"/>
              <a:t>overgangsperiode 1850-70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Romantiske trekk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i</a:t>
            </a:r>
            <a:r>
              <a:rPr lang="nb-NO" sz="2800" dirty="0" smtClean="0"/>
              <a:t>dealer og moral</a:t>
            </a:r>
          </a:p>
          <a:p>
            <a:r>
              <a:rPr lang="nb-NO" sz="2800" dirty="0"/>
              <a:t>e</a:t>
            </a:r>
            <a:r>
              <a:rPr lang="nb-NO" sz="2800" dirty="0" smtClean="0"/>
              <a:t>ksistensielle temaer</a:t>
            </a:r>
          </a:p>
          <a:p>
            <a:r>
              <a:rPr lang="nb-NO" sz="2800" dirty="0"/>
              <a:t>f</a:t>
            </a:r>
            <a:r>
              <a:rPr lang="nb-NO" sz="2800" dirty="0" smtClean="0"/>
              <a:t>orfatterkommentarer</a:t>
            </a:r>
          </a:p>
          <a:p>
            <a:r>
              <a:rPr lang="nb-NO" sz="2800" dirty="0"/>
              <a:t>d</a:t>
            </a:r>
            <a:r>
              <a:rPr lang="nb-NO" sz="2800" dirty="0" smtClean="0"/>
              <a:t>agbokinnslag</a:t>
            </a:r>
          </a:p>
          <a:p>
            <a:r>
              <a:rPr lang="nb-NO" sz="2800" dirty="0"/>
              <a:t>k</a:t>
            </a:r>
            <a:r>
              <a:rPr lang="nb-NO" sz="2800" dirty="0" smtClean="0"/>
              <a:t>ansellistil, lange setninger</a:t>
            </a:r>
            <a:endParaRPr lang="nb-NO" sz="280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Realistiske trekk</a:t>
            </a:r>
            <a:endParaRPr lang="nb-NO" sz="3200" dirty="0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b</a:t>
            </a:r>
            <a:r>
              <a:rPr lang="nb-NO" sz="2800" dirty="0" smtClean="0"/>
              <a:t>egynnende realisme</a:t>
            </a:r>
          </a:p>
          <a:p>
            <a:r>
              <a:rPr lang="nb-NO" sz="2800" dirty="0"/>
              <a:t>b</a:t>
            </a:r>
            <a:r>
              <a:rPr lang="nb-NO" sz="2800" dirty="0" smtClean="0"/>
              <a:t>egynnende politisk bevissthet</a:t>
            </a:r>
          </a:p>
          <a:p>
            <a:r>
              <a:rPr lang="nb-NO" sz="2800" dirty="0"/>
              <a:t>s</a:t>
            </a:r>
            <a:r>
              <a:rPr lang="nb-NO" sz="2800" dirty="0" smtClean="0"/>
              <a:t>cenisk fortellemåte</a:t>
            </a:r>
          </a:p>
          <a:p>
            <a:r>
              <a:rPr lang="nb-NO" sz="2800" dirty="0"/>
              <a:t>m</a:t>
            </a:r>
            <a:r>
              <a:rPr lang="nb-NO" sz="2800" dirty="0" smtClean="0"/>
              <a:t>untlig preg over språket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9933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Forfattere fra den poetiske realismen</a:t>
            </a:r>
            <a:endParaRPr lang="nb-NO" b="1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Camilla Collett (1813-1895)</a:t>
            </a:r>
          </a:p>
          <a:p>
            <a:pPr lvl="1"/>
            <a:r>
              <a:rPr lang="nb-NO" b="1" dirty="0" smtClean="0"/>
              <a:t>Norges første roman: </a:t>
            </a:r>
            <a:r>
              <a:rPr lang="nb-NO" i="1" dirty="0" err="1" smtClean="0"/>
              <a:t>Amtmandens</a:t>
            </a:r>
            <a:r>
              <a:rPr lang="nb-NO" i="1" dirty="0" smtClean="0"/>
              <a:t> Døtre </a:t>
            </a:r>
            <a:r>
              <a:rPr lang="nb-NO" sz="2400" dirty="0" smtClean="0"/>
              <a:t>(1854/55)</a:t>
            </a:r>
          </a:p>
          <a:p>
            <a:r>
              <a:rPr lang="nb-NO" sz="3600" dirty="0" smtClean="0"/>
              <a:t>Bjørnstjerne Bjørnson (1832-1910)</a:t>
            </a:r>
          </a:p>
          <a:p>
            <a:pPr lvl="1"/>
            <a:r>
              <a:rPr lang="nb-NO" b="1" dirty="0"/>
              <a:t>b</a:t>
            </a:r>
            <a:r>
              <a:rPr lang="nb-NO" b="1" dirty="0" smtClean="0"/>
              <a:t>ondefortellinger: </a:t>
            </a:r>
            <a:r>
              <a:rPr lang="nb-NO" i="1" dirty="0" smtClean="0"/>
              <a:t>Synnøve Solbakken </a:t>
            </a:r>
            <a:r>
              <a:rPr lang="nb-NO" dirty="0" smtClean="0"/>
              <a:t>(1857)</a:t>
            </a:r>
          </a:p>
          <a:p>
            <a:r>
              <a:rPr lang="nb-NO" sz="3600" dirty="0" smtClean="0"/>
              <a:t>Henrik Ibsen (1928-1906)</a:t>
            </a:r>
          </a:p>
          <a:p>
            <a:pPr lvl="1"/>
            <a:r>
              <a:rPr lang="nb-NO" b="1" dirty="0"/>
              <a:t>i</a:t>
            </a:r>
            <a:r>
              <a:rPr lang="nb-NO" b="1" dirty="0" smtClean="0"/>
              <a:t>dédramaer: </a:t>
            </a:r>
            <a:r>
              <a:rPr lang="nb-NO" i="1" dirty="0" smtClean="0"/>
              <a:t>Brand</a:t>
            </a:r>
            <a:r>
              <a:rPr lang="nb-NO" dirty="0" smtClean="0"/>
              <a:t> (1866) og </a:t>
            </a:r>
            <a:r>
              <a:rPr lang="nb-NO" i="1" dirty="0" smtClean="0"/>
              <a:t>Peer Gynt </a:t>
            </a:r>
            <a:r>
              <a:rPr lang="nb-NO" dirty="0" smtClean="0"/>
              <a:t>(1867)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32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Georg Brandes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Dansk litteraturkritiker</a:t>
            </a:r>
          </a:p>
          <a:p>
            <a:r>
              <a:rPr lang="nb-NO" dirty="0" smtClean="0"/>
              <a:t>Kritiserte i 1871 nordiske forfattere for å henge igjen i romantikken</a:t>
            </a:r>
          </a:p>
          <a:p>
            <a:r>
              <a:rPr lang="nb-NO" dirty="0" smtClean="0"/>
              <a:t>Krevde politisk og samfunnsmessig bevissthet:</a:t>
            </a:r>
          </a:p>
          <a:p>
            <a:pPr marL="0" indent="0">
              <a:buNone/>
            </a:pPr>
            <a:endParaRPr lang="nb-NO" sz="1400" i="1" dirty="0"/>
          </a:p>
          <a:p>
            <a:pPr marL="0" indent="0">
              <a:buNone/>
            </a:pPr>
            <a:r>
              <a:rPr lang="nb-NO" sz="3600" i="1" dirty="0" smtClean="0"/>
              <a:t>	</a:t>
            </a:r>
            <a:r>
              <a:rPr lang="nb-NO" sz="3600" i="1" dirty="0" smtClean="0">
                <a:solidFill>
                  <a:srgbClr val="002060"/>
                </a:solidFill>
              </a:rPr>
              <a:t>Det </a:t>
            </a:r>
            <a:r>
              <a:rPr lang="nb-NO" sz="3600" i="1" dirty="0">
                <a:solidFill>
                  <a:srgbClr val="002060"/>
                </a:solidFill>
              </a:rPr>
              <a:t>at en </a:t>
            </a:r>
            <a:r>
              <a:rPr lang="nb-NO" sz="3600" i="1" dirty="0" err="1">
                <a:solidFill>
                  <a:srgbClr val="002060"/>
                </a:solidFill>
              </a:rPr>
              <a:t>Literatur</a:t>
            </a:r>
            <a:r>
              <a:rPr lang="nb-NO" sz="3600" i="1" dirty="0">
                <a:solidFill>
                  <a:srgbClr val="002060"/>
                </a:solidFill>
              </a:rPr>
              <a:t> i </a:t>
            </a:r>
            <a:r>
              <a:rPr lang="nb-NO" sz="3600" i="1" dirty="0" err="1">
                <a:solidFill>
                  <a:srgbClr val="002060"/>
                </a:solidFill>
              </a:rPr>
              <a:t>vore</a:t>
            </a:r>
            <a:r>
              <a:rPr lang="nb-NO" sz="3600" i="1" dirty="0">
                <a:solidFill>
                  <a:srgbClr val="002060"/>
                </a:solidFill>
              </a:rPr>
              <a:t> Dage lever, </a:t>
            </a:r>
            <a:r>
              <a:rPr lang="nb-NO" sz="3600" i="1" dirty="0" smtClean="0">
                <a:solidFill>
                  <a:srgbClr val="002060"/>
                </a:solidFill>
              </a:rPr>
              <a:t>	viser sig </a:t>
            </a:r>
            <a:r>
              <a:rPr lang="nb-NO" sz="3600" i="1" dirty="0">
                <a:solidFill>
                  <a:srgbClr val="002060"/>
                </a:solidFill>
              </a:rPr>
              <a:t>i, at den </a:t>
            </a:r>
            <a:r>
              <a:rPr lang="nb-NO" sz="3600" i="1" dirty="0" err="1">
                <a:solidFill>
                  <a:srgbClr val="002060"/>
                </a:solidFill>
              </a:rPr>
              <a:t>sætter</a:t>
            </a:r>
            <a:r>
              <a:rPr lang="nb-NO" sz="3600" i="1" dirty="0">
                <a:solidFill>
                  <a:srgbClr val="002060"/>
                </a:solidFill>
              </a:rPr>
              <a:t> </a:t>
            </a:r>
            <a:r>
              <a:rPr lang="nb-NO" sz="3600" i="1" dirty="0" smtClean="0">
                <a:solidFill>
                  <a:srgbClr val="002060"/>
                </a:solidFill>
              </a:rPr>
              <a:t>	Problemer 	under </a:t>
            </a:r>
            <a:r>
              <a:rPr lang="nb-NO" sz="3600" i="1" dirty="0" err="1">
                <a:solidFill>
                  <a:srgbClr val="002060"/>
                </a:solidFill>
              </a:rPr>
              <a:t>Debat</a:t>
            </a:r>
            <a:r>
              <a:rPr lang="nb-NO" sz="3600" i="1" dirty="0">
                <a:solidFill>
                  <a:srgbClr val="002060"/>
                </a:solidFill>
              </a:rPr>
              <a:t>. </a:t>
            </a:r>
            <a:endParaRPr lang="nb-NO" sz="3600" dirty="0">
              <a:solidFill>
                <a:srgbClr val="00206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589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b="1" dirty="0" smtClean="0"/>
              <a:t>Realismen 1875 - 1890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Litterær periode</a:t>
            </a:r>
          </a:p>
          <a:p>
            <a:r>
              <a:rPr lang="nb-NO" sz="3600" dirty="0" smtClean="0"/>
              <a:t>Litterær teknikk</a:t>
            </a:r>
          </a:p>
          <a:p>
            <a:r>
              <a:rPr lang="nb-NO" sz="3600" dirty="0" smtClean="0"/>
              <a:t>Sentrale forfattere fra realismen</a:t>
            </a:r>
          </a:p>
          <a:p>
            <a:pPr lvl="1"/>
            <a:r>
              <a:rPr lang="nb-NO" dirty="0" smtClean="0"/>
              <a:t>Henrik Ibsen</a:t>
            </a:r>
          </a:p>
          <a:p>
            <a:pPr lvl="1"/>
            <a:r>
              <a:rPr lang="nb-NO" dirty="0" smtClean="0"/>
              <a:t>Bjørnstjerne Bjørnson</a:t>
            </a:r>
          </a:p>
          <a:p>
            <a:pPr lvl="1"/>
            <a:r>
              <a:rPr lang="nb-NO" dirty="0" smtClean="0"/>
              <a:t>Alexander Kielland</a:t>
            </a:r>
          </a:p>
          <a:p>
            <a:pPr lvl="1"/>
            <a:r>
              <a:rPr lang="nb-NO" dirty="0" smtClean="0"/>
              <a:t>Jonas Lie</a:t>
            </a:r>
          </a:p>
        </p:txBody>
      </p:sp>
    </p:spTree>
    <p:extLst>
      <p:ext uri="{BB962C8B-B14F-4D97-AF65-F5344CB8AC3E}">
        <p14:creationId xmlns:p14="http://schemas.microsoft.com/office/powerpoint/2010/main" val="23537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Temaer og motiver i realismen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800" dirty="0" smtClean="0"/>
              <a:t>Frihet og individualisme mot konvensjoner og plikt</a:t>
            </a:r>
          </a:p>
          <a:p>
            <a:r>
              <a:rPr lang="nb-NO" sz="2800" dirty="0" smtClean="0"/>
              <a:t>Kamp for kvinners rettigheter </a:t>
            </a:r>
          </a:p>
          <a:p>
            <a:r>
              <a:rPr lang="nb-NO" sz="2800" dirty="0" smtClean="0"/>
              <a:t>Kritikk av skolesystemet</a:t>
            </a:r>
          </a:p>
          <a:p>
            <a:r>
              <a:rPr lang="nb-NO" sz="2800" dirty="0" smtClean="0"/>
              <a:t>Kritikk av forretningsmoral</a:t>
            </a:r>
          </a:p>
          <a:p>
            <a:r>
              <a:rPr lang="nb-NO" sz="2800" dirty="0" smtClean="0"/>
              <a:t>Ekte mot falsk «vanekristendom»</a:t>
            </a:r>
          </a:p>
          <a:p>
            <a:r>
              <a:rPr lang="nb-NO" sz="2800" dirty="0" smtClean="0"/>
              <a:t>Kritikk av pietismen</a:t>
            </a:r>
          </a:p>
        </p:txBody>
      </p:sp>
    </p:spTree>
    <p:extLst>
      <p:ext uri="{BB962C8B-B14F-4D97-AF65-F5344CB8AC3E}">
        <p14:creationId xmlns:p14="http://schemas.microsoft.com/office/powerpoint/2010/main" val="22726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Alexander Kielland</a:t>
            </a:r>
            <a:br>
              <a:rPr lang="nb-NO" b="1" dirty="0" smtClean="0"/>
            </a:br>
            <a:r>
              <a:rPr lang="nb-NO" b="1" dirty="0" smtClean="0"/>
              <a:t>roman- og novelleforfatter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600" dirty="0" smtClean="0"/>
              <a:t>Kjente romaner:</a:t>
            </a:r>
          </a:p>
          <a:p>
            <a:pPr lvl="1"/>
            <a:r>
              <a:rPr lang="nb-NO" i="1" dirty="0"/>
              <a:t>Garman &amp; </a:t>
            </a:r>
            <a:r>
              <a:rPr lang="nb-NO" i="1" dirty="0" err="1"/>
              <a:t>Worse</a:t>
            </a:r>
            <a:r>
              <a:rPr lang="nb-NO" i="1" dirty="0"/>
              <a:t> </a:t>
            </a:r>
            <a:r>
              <a:rPr lang="nb-NO" dirty="0"/>
              <a:t>(1880)</a:t>
            </a:r>
          </a:p>
          <a:p>
            <a:pPr lvl="1"/>
            <a:r>
              <a:rPr lang="nb-NO" i="1" dirty="0"/>
              <a:t>Skipper </a:t>
            </a:r>
            <a:r>
              <a:rPr lang="nb-NO" i="1" dirty="0" err="1"/>
              <a:t>Worse</a:t>
            </a:r>
            <a:r>
              <a:rPr lang="nb-NO" i="1" dirty="0"/>
              <a:t> </a:t>
            </a:r>
            <a:r>
              <a:rPr lang="nb-NO" dirty="0"/>
              <a:t>(1882)</a:t>
            </a:r>
          </a:p>
          <a:p>
            <a:pPr lvl="1"/>
            <a:r>
              <a:rPr lang="nb-NO" i="1" dirty="0"/>
              <a:t>Gift</a:t>
            </a:r>
            <a:r>
              <a:rPr lang="nb-NO" dirty="0"/>
              <a:t> (1883</a:t>
            </a:r>
            <a:r>
              <a:rPr lang="nb-NO" dirty="0" smtClean="0"/>
              <a:t>)</a:t>
            </a:r>
          </a:p>
          <a:p>
            <a:pPr marL="457200" lvl="1" indent="0">
              <a:buNone/>
            </a:pPr>
            <a:endParaRPr lang="nb-NO" sz="1800" dirty="0" smtClean="0"/>
          </a:p>
          <a:p>
            <a:r>
              <a:rPr lang="nb-NO" sz="3600" dirty="0" smtClean="0"/>
              <a:t>Kielland-saken: </a:t>
            </a:r>
          </a:p>
          <a:p>
            <a:pPr lvl="1"/>
            <a:r>
              <a:rPr lang="nb-NO" dirty="0" smtClean="0"/>
              <a:t>Kielland ble nektet diktergasje tre år på rad</a:t>
            </a:r>
          </a:p>
          <a:p>
            <a:pPr lvl="1"/>
            <a:r>
              <a:rPr lang="nb-NO" dirty="0" smtClean="0"/>
              <a:t>Hadde skrevet for kritisk om kirke og prester</a:t>
            </a:r>
          </a:p>
        </p:txBody>
      </p:sp>
    </p:spTree>
    <p:extLst>
      <p:ext uri="{BB962C8B-B14F-4D97-AF65-F5344CB8AC3E}">
        <p14:creationId xmlns:p14="http://schemas.microsoft.com/office/powerpoint/2010/main" val="310364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Kunne forklare begrepet modernitet og vise hvordan moderniteten kommer til uttrykk i litteraturen</a:t>
            </a:r>
          </a:p>
          <a:p>
            <a:r>
              <a:rPr lang="nb-NO" sz="2400" dirty="0" smtClean="0"/>
              <a:t>Forklare hva som kjennetegner den litterære perioden poetisk realisme</a:t>
            </a:r>
          </a:p>
          <a:p>
            <a:r>
              <a:rPr lang="nb-NO" sz="2400" dirty="0" smtClean="0"/>
              <a:t>Forklare hva som kjennetegner realismen og naturalismen eller det moderne gjennombrudd i litteraturen</a:t>
            </a:r>
          </a:p>
          <a:p>
            <a:r>
              <a:rPr lang="nb-NO" sz="2400" dirty="0" smtClean="0"/>
              <a:t>Vite noe om sentrale tekster av de viktigste norske forfatterne fra perioden 1850 - 1890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8673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b="1" dirty="0" smtClean="0"/>
              <a:t>Skrivemåten i realismens </a:t>
            </a:r>
            <a:br>
              <a:rPr lang="nb-NO" b="1" dirty="0" smtClean="0"/>
            </a:br>
            <a:r>
              <a:rPr lang="nb-NO" b="1" dirty="0" smtClean="0"/>
              <a:t>romaner og noveller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300" dirty="0" smtClean="0"/>
              <a:t>Individuelt særpreg</a:t>
            </a:r>
          </a:p>
          <a:p>
            <a:pPr marL="0" indent="0">
              <a:buNone/>
            </a:pPr>
            <a:endParaRPr lang="nb-NO" sz="1300" i="1" dirty="0" smtClean="0"/>
          </a:p>
          <a:p>
            <a:pPr marL="0" indent="0">
              <a:buNone/>
            </a:pPr>
            <a:r>
              <a:rPr lang="nb-NO" sz="3000" i="1" dirty="0" smtClean="0">
                <a:solidFill>
                  <a:srgbClr val="002060"/>
                </a:solidFill>
              </a:rPr>
              <a:t>Det </a:t>
            </a:r>
            <a:r>
              <a:rPr lang="nb-NO" sz="3000" i="1" dirty="0">
                <a:solidFill>
                  <a:srgbClr val="002060"/>
                </a:solidFill>
              </a:rPr>
              <a:t>var i grunnen forunderlig, at fru Garman blev så korpulent; […] ti ved måltidene var hun alltid først ferdig, og hun kunde ikke noksom forbauses over de andres appetitt. Kun en enkelt gang, når hun var alene i sitt eget værelse, kunde hun få lyst på litt mat, og jomfru </a:t>
            </a:r>
            <a:r>
              <a:rPr lang="nb-NO" sz="3000" i="1" dirty="0" err="1">
                <a:solidFill>
                  <a:srgbClr val="002060"/>
                </a:solidFill>
              </a:rPr>
              <a:t>Cordsen</a:t>
            </a:r>
            <a:r>
              <a:rPr lang="nb-NO" sz="3000" i="1" dirty="0">
                <a:solidFill>
                  <a:srgbClr val="002060"/>
                </a:solidFill>
              </a:rPr>
              <a:t> bragte henne da en bit av et eller annet</a:t>
            </a:r>
            <a:r>
              <a:rPr lang="nb-NO" sz="3000" dirty="0">
                <a:solidFill>
                  <a:srgbClr val="002060"/>
                </a:solidFill>
              </a:rPr>
              <a:t>. 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78349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/>
            </a:r>
            <a:br>
              <a:rPr lang="nb-NO" b="1" dirty="0" smtClean="0">
                <a:solidFill>
                  <a:srgbClr val="002060"/>
                </a:solidFill>
              </a:rPr>
            </a:br>
            <a:r>
              <a:rPr lang="nb-NO" b="1" dirty="0" smtClean="0"/>
              <a:t>Individuelt særpreg (forts.)</a:t>
            </a:r>
            <a:r>
              <a:rPr lang="nb-NO" b="1" dirty="0"/>
              <a:t/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400" i="1" dirty="0" smtClean="0">
                <a:solidFill>
                  <a:srgbClr val="002060"/>
                </a:solidFill>
              </a:rPr>
              <a:t>Indirekte fremstilling</a:t>
            </a:r>
          </a:p>
          <a:p>
            <a:pPr lvl="1"/>
            <a:r>
              <a:rPr lang="nb-NO" sz="4000" dirty="0" smtClean="0"/>
              <a:t>viser frem personene, påstår ikke</a:t>
            </a:r>
          </a:p>
          <a:p>
            <a:pPr lvl="1"/>
            <a:r>
              <a:rPr lang="nb-NO" sz="4000" dirty="0"/>
              <a:t>i</a:t>
            </a:r>
            <a:r>
              <a:rPr lang="nb-NO" sz="4000" dirty="0" smtClean="0"/>
              <a:t>ndirekte tankegjengivelse</a:t>
            </a:r>
          </a:p>
          <a:p>
            <a:pPr lvl="1"/>
            <a:r>
              <a:rPr lang="nb-NO" sz="4000" dirty="0"/>
              <a:t>k</a:t>
            </a:r>
            <a:r>
              <a:rPr lang="nb-NO" sz="4000" dirty="0" smtClean="0"/>
              <a:t>arakteristisk talemåte</a:t>
            </a:r>
          </a:p>
          <a:p>
            <a:pPr lvl="1"/>
            <a:r>
              <a:rPr lang="nb-NO" sz="4000" dirty="0" smtClean="0"/>
              <a:t>personene knyttes til rekvisitter</a:t>
            </a:r>
          </a:p>
        </p:txBody>
      </p:sp>
    </p:spTree>
    <p:extLst>
      <p:ext uri="{BB962C8B-B14F-4D97-AF65-F5344CB8AC3E}">
        <p14:creationId xmlns:p14="http://schemas.microsoft.com/office/powerpoint/2010/main" val="40240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>Andre typiske realistiske </a:t>
            </a:r>
            <a:br>
              <a:rPr lang="nb-NO" b="1" dirty="0" smtClean="0"/>
            </a:br>
            <a:r>
              <a:rPr lang="nb-NO" b="1" dirty="0" smtClean="0"/>
              <a:t>fortelletrekk 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Personene </a:t>
            </a:r>
            <a:r>
              <a:rPr lang="nb-NO" dirty="0" smtClean="0"/>
              <a:t>er </a:t>
            </a:r>
            <a:r>
              <a:rPr lang="nb-NO" i="1" dirty="0" smtClean="0"/>
              <a:t>typer</a:t>
            </a:r>
            <a:r>
              <a:rPr lang="nb-NO" dirty="0" smtClean="0"/>
              <a:t> eller </a:t>
            </a:r>
            <a:r>
              <a:rPr lang="nb-NO" i="1" dirty="0" smtClean="0"/>
              <a:t>karakterer</a:t>
            </a:r>
          </a:p>
          <a:p>
            <a:r>
              <a:rPr lang="nb-NO" dirty="0" smtClean="0"/>
              <a:t>Personene er </a:t>
            </a:r>
            <a:r>
              <a:rPr lang="nb-NO" dirty="0"/>
              <a:t>sterke </a:t>
            </a:r>
            <a:r>
              <a:rPr lang="nb-NO" dirty="0" smtClean="0"/>
              <a:t>kontraster til hverandre</a:t>
            </a:r>
          </a:p>
          <a:p>
            <a:r>
              <a:rPr lang="nb-NO" dirty="0" smtClean="0"/>
              <a:t>Autoral allvitende synsvinkel</a:t>
            </a:r>
          </a:p>
          <a:p>
            <a:r>
              <a:rPr lang="nb-NO" dirty="0" smtClean="0"/>
              <a:t>Ironi</a:t>
            </a:r>
          </a:p>
          <a:p>
            <a:r>
              <a:rPr lang="nb-NO" dirty="0" smtClean="0"/>
              <a:t>Forfatteren bruker </a:t>
            </a:r>
            <a:r>
              <a:rPr lang="nb-NO" i="1" dirty="0" smtClean="0"/>
              <a:t>talerør</a:t>
            </a:r>
          </a:p>
          <a:p>
            <a:r>
              <a:rPr lang="nb-NO" dirty="0" smtClean="0"/>
              <a:t>Detaljfokus (virkelighetsfremmende trekk)</a:t>
            </a:r>
          </a:p>
          <a:p>
            <a:pPr lvl="1"/>
            <a:r>
              <a:rPr lang="nb-NO" dirty="0" smtClean="0"/>
              <a:t>fokus på «den overflødige detaljen»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4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Henrik Ibsen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«Det </a:t>
            </a:r>
            <a:r>
              <a:rPr lang="nb-NO" sz="4000" dirty="0"/>
              <a:t>moderne dramaets far</a:t>
            </a:r>
            <a:r>
              <a:rPr lang="nb-NO" sz="4000" dirty="0" smtClean="0"/>
              <a:t>»</a:t>
            </a:r>
          </a:p>
          <a:p>
            <a:r>
              <a:rPr lang="nb-NO" sz="4000" dirty="0" smtClean="0"/>
              <a:t>Viktige skuespill:</a:t>
            </a:r>
          </a:p>
          <a:p>
            <a:pPr lvl="1"/>
            <a:r>
              <a:rPr lang="nb-NO" sz="3200" i="1" dirty="0" smtClean="0"/>
              <a:t>Et Dukkehjem </a:t>
            </a:r>
            <a:r>
              <a:rPr lang="nb-NO" sz="3200" dirty="0" smtClean="0"/>
              <a:t>(1879)</a:t>
            </a:r>
          </a:p>
          <a:p>
            <a:pPr lvl="1"/>
            <a:r>
              <a:rPr lang="nb-NO" sz="3200" i="1" dirty="0" err="1" smtClean="0"/>
              <a:t>Gengangere</a:t>
            </a:r>
            <a:r>
              <a:rPr lang="nb-NO" sz="3200" dirty="0" smtClean="0"/>
              <a:t> (1881)</a:t>
            </a:r>
          </a:p>
          <a:p>
            <a:pPr lvl="1"/>
            <a:r>
              <a:rPr lang="nb-NO" sz="3200" i="1" dirty="0" smtClean="0"/>
              <a:t>En Folkefiende </a:t>
            </a:r>
            <a:r>
              <a:rPr lang="nb-NO" sz="3200" dirty="0" smtClean="0"/>
              <a:t>(1882)</a:t>
            </a:r>
          </a:p>
          <a:p>
            <a:pPr lvl="1"/>
            <a:r>
              <a:rPr lang="nb-NO" sz="3200" i="1" dirty="0" smtClean="0"/>
              <a:t>Vildanden</a:t>
            </a:r>
            <a:r>
              <a:rPr lang="nb-NO" sz="3200" dirty="0" smtClean="0"/>
              <a:t> (1884)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Henrik Ibsens dramatikk</a:t>
            </a:r>
            <a:endParaRPr lang="nb-NO" b="1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i="1" dirty="0"/>
              <a:t>Borgerlig drama </a:t>
            </a:r>
          </a:p>
          <a:p>
            <a:pPr lvl="1"/>
            <a:r>
              <a:rPr lang="nb-NO" sz="3200" dirty="0"/>
              <a:t>drama om og for borgerskapet</a:t>
            </a:r>
          </a:p>
          <a:p>
            <a:r>
              <a:rPr lang="nb-NO" i="1" dirty="0" smtClean="0"/>
              <a:t>Titteskapsteater</a:t>
            </a:r>
            <a:r>
              <a:rPr lang="nb-NO" dirty="0" smtClean="0"/>
              <a:t> </a:t>
            </a:r>
          </a:p>
          <a:p>
            <a:pPr lvl="1"/>
            <a:r>
              <a:rPr lang="nb-NO" sz="3200" dirty="0"/>
              <a:t>s</a:t>
            </a:r>
            <a:r>
              <a:rPr lang="nb-NO" sz="3200" dirty="0" smtClean="0"/>
              <a:t>om om en vegg i et hjem er fjernet </a:t>
            </a:r>
          </a:p>
          <a:p>
            <a:r>
              <a:rPr lang="nb-NO" i="1" dirty="0" smtClean="0"/>
              <a:t>Virkelighetsillusjon</a:t>
            </a:r>
          </a:p>
          <a:p>
            <a:pPr lvl="1"/>
            <a:r>
              <a:rPr lang="nb-NO" sz="3200" dirty="0"/>
              <a:t>p</a:t>
            </a:r>
            <a:r>
              <a:rPr lang="nb-NO" sz="3200" dirty="0" smtClean="0"/>
              <a:t>ublikum tror at handlingen er virkelig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00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b="1" dirty="0"/>
              <a:t>Skrivemåten i realismens </a:t>
            </a:r>
            <a:br>
              <a:rPr lang="nb-NO" b="1" dirty="0"/>
            </a:br>
            <a:r>
              <a:rPr lang="nb-NO" b="1" dirty="0" smtClean="0"/>
              <a:t>skuespill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b="1" dirty="0" smtClean="0"/>
              <a:t>De tre enheter</a:t>
            </a:r>
          </a:p>
          <a:p>
            <a:pPr lvl="1"/>
            <a:r>
              <a:rPr lang="nb-NO" dirty="0"/>
              <a:t>t</a:t>
            </a:r>
            <a:r>
              <a:rPr lang="nb-NO" dirty="0" smtClean="0"/>
              <a:t>idens, stedets og handlingens enhet</a:t>
            </a:r>
          </a:p>
          <a:p>
            <a:r>
              <a:rPr lang="nb-NO" sz="2800" b="1" dirty="0" smtClean="0"/>
              <a:t>Retrospeksjon</a:t>
            </a:r>
            <a:r>
              <a:rPr lang="nb-NO" sz="2800" dirty="0" smtClean="0"/>
              <a:t> </a:t>
            </a:r>
          </a:p>
          <a:p>
            <a:pPr lvl="1"/>
            <a:r>
              <a:rPr lang="nb-NO" dirty="0"/>
              <a:t>f</a:t>
            </a:r>
            <a:r>
              <a:rPr lang="nb-NO" dirty="0" smtClean="0"/>
              <a:t>ortiden rulles opp gjennom dialogen</a:t>
            </a:r>
          </a:p>
          <a:p>
            <a:r>
              <a:rPr lang="nb-NO" sz="2800" b="1" dirty="0"/>
              <a:t>Symbolske rekvisitter</a:t>
            </a:r>
          </a:p>
          <a:p>
            <a:r>
              <a:rPr lang="nb-NO" sz="2800" b="1" dirty="0" smtClean="0"/>
              <a:t>Hovedperson</a:t>
            </a:r>
            <a:r>
              <a:rPr lang="nb-NO" sz="2800" dirty="0" smtClean="0"/>
              <a:t> - fra blind til seende</a:t>
            </a:r>
          </a:p>
          <a:p>
            <a:pPr lvl="1"/>
            <a:r>
              <a:rPr lang="nb-NO" dirty="0"/>
              <a:t>f</a:t>
            </a:r>
            <a:r>
              <a:rPr lang="nb-NO" dirty="0" smtClean="0"/>
              <a:t>ra uvitenhet til innsikt</a:t>
            </a:r>
          </a:p>
        </p:txBody>
      </p:sp>
    </p:spTree>
    <p:extLst>
      <p:ext uri="{BB962C8B-B14F-4D97-AF65-F5344CB8AC3E}">
        <p14:creationId xmlns:p14="http://schemas.microsoft.com/office/powerpoint/2010/main" val="29506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Naturalismen 1880-tallet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Pessimistisk </a:t>
            </a:r>
            <a:r>
              <a:rPr lang="nb-NO" dirty="0"/>
              <a:t>og krass v</a:t>
            </a:r>
            <a:r>
              <a:rPr lang="nb-NO" dirty="0" smtClean="0"/>
              <a:t>idereutvikling av realismen</a:t>
            </a:r>
          </a:p>
          <a:p>
            <a:r>
              <a:rPr lang="nb-NO" dirty="0" smtClean="0"/>
              <a:t>Ser individets skjebne som forutbestemt </a:t>
            </a:r>
            <a:r>
              <a:rPr lang="nb-NO" dirty="0"/>
              <a:t>av arv og miljø</a:t>
            </a:r>
            <a:endParaRPr lang="nb-NO" dirty="0" smtClean="0"/>
          </a:p>
          <a:p>
            <a:r>
              <a:rPr lang="nb-NO" dirty="0" smtClean="0"/>
              <a:t>Forutbestemmelse gir betegnelsen </a:t>
            </a:r>
            <a:r>
              <a:rPr lang="nb-NO" i="1" dirty="0" smtClean="0"/>
              <a:t>determinisme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444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/>
              <a:t>Naturalismen 1880-tallet (forts.)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Kalles </a:t>
            </a:r>
            <a:r>
              <a:rPr lang="nb-NO" sz="3600" i="1" dirty="0" smtClean="0"/>
              <a:t>det hesliges estetikk</a:t>
            </a:r>
          </a:p>
          <a:p>
            <a:pPr lvl="1"/>
            <a:r>
              <a:rPr lang="nb-NO" sz="3200" dirty="0"/>
              <a:t>d</a:t>
            </a:r>
            <a:r>
              <a:rPr lang="nb-NO" sz="3200" dirty="0" smtClean="0"/>
              <a:t>etaljerte skildringer av nød og lidelse</a:t>
            </a:r>
          </a:p>
          <a:p>
            <a:r>
              <a:rPr lang="nb-NO" sz="3600" dirty="0" smtClean="0"/>
              <a:t>Tabuemner </a:t>
            </a:r>
          </a:p>
          <a:p>
            <a:pPr lvl="1"/>
            <a:r>
              <a:rPr lang="nb-NO" sz="4000" dirty="0" smtClean="0"/>
              <a:t> </a:t>
            </a:r>
            <a:r>
              <a:rPr lang="nb-NO" sz="3200" dirty="0" smtClean="0"/>
              <a:t>død, sykdom, fattigdom</a:t>
            </a:r>
          </a:p>
          <a:p>
            <a:r>
              <a:rPr lang="nb-NO" sz="3600" dirty="0" smtClean="0"/>
              <a:t>Objektive </a:t>
            </a:r>
            <a:r>
              <a:rPr lang="nb-NO" sz="3600" dirty="0"/>
              <a:t>miljø- og </a:t>
            </a:r>
            <a:r>
              <a:rPr lang="nb-NO" sz="3600" dirty="0" smtClean="0"/>
              <a:t>personskildringer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1504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Naturalismen 1880-tallet (forts.)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Hovedpersoner:</a:t>
            </a:r>
          </a:p>
          <a:p>
            <a:pPr lvl="1"/>
            <a:r>
              <a:rPr lang="nb-NO" sz="3200" dirty="0"/>
              <a:t>f</a:t>
            </a:r>
            <a:r>
              <a:rPr lang="nb-NO" sz="3200" dirty="0" smtClean="0"/>
              <a:t>attigfolk</a:t>
            </a:r>
            <a:endParaRPr lang="nb-NO" sz="3200" dirty="0"/>
          </a:p>
          <a:p>
            <a:pPr lvl="1"/>
            <a:r>
              <a:rPr lang="nb-NO" sz="3200" dirty="0"/>
              <a:t>a</a:t>
            </a:r>
            <a:r>
              <a:rPr lang="nb-NO" sz="3200" dirty="0" smtClean="0"/>
              <a:t>rbeidere</a:t>
            </a:r>
            <a:endParaRPr lang="nb-NO" sz="3200" dirty="0"/>
          </a:p>
          <a:p>
            <a:pPr lvl="1"/>
            <a:r>
              <a:rPr lang="nb-NO" sz="3200" dirty="0" smtClean="0"/>
              <a:t>Bønder</a:t>
            </a:r>
          </a:p>
          <a:p>
            <a:pPr lvl="1"/>
            <a:endParaRPr lang="nb-NO" sz="3200" dirty="0" smtClean="0"/>
          </a:p>
          <a:p>
            <a:r>
              <a:rPr lang="nb-NO" sz="3600" dirty="0"/>
              <a:t>Dialekt- og sosiolekt karakteriserer personene</a:t>
            </a:r>
          </a:p>
          <a:p>
            <a:endParaRPr lang="nb-NO" sz="40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44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Naturalistiske forfattere og tekster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708519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Amalie Skram</a:t>
            </a:r>
          </a:p>
          <a:p>
            <a:pPr lvl="1"/>
            <a:r>
              <a:rPr lang="nb-NO" i="1" dirty="0" smtClean="0"/>
              <a:t>Constance Ring </a:t>
            </a:r>
            <a:r>
              <a:rPr lang="nb-NO" dirty="0" smtClean="0"/>
              <a:t>(1885)</a:t>
            </a:r>
          </a:p>
          <a:p>
            <a:pPr lvl="1"/>
            <a:r>
              <a:rPr lang="nb-NO" i="1" dirty="0" smtClean="0"/>
              <a:t>Hellemyrsfolket</a:t>
            </a:r>
            <a:r>
              <a:rPr lang="nb-NO" dirty="0" smtClean="0"/>
              <a:t> (1887-1898)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Arne Garborg</a:t>
            </a:r>
          </a:p>
          <a:p>
            <a:pPr lvl="1"/>
            <a:r>
              <a:rPr lang="nb-NO" i="1" dirty="0" smtClean="0"/>
              <a:t>Fred</a:t>
            </a:r>
            <a:r>
              <a:rPr lang="nb-NO" dirty="0" smtClean="0"/>
              <a:t> (1892)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Christian Krohg</a:t>
            </a:r>
          </a:p>
          <a:p>
            <a:pPr lvl="1"/>
            <a:r>
              <a:rPr lang="nb-NO" i="1" dirty="0" smtClean="0"/>
              <a:t>Albertine</a:t>
            </a:r>
            <a:r>
              <a:rPr lang="nb-NO" dirty="0" smtClean="0"/>
              <a:t> (1886)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77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Førlesning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Hva vet du om det norske samfunnet i andre halvdel av 1800-tallet?</a:t>
            </a:r>
          </a:p>
          <a:p>
            <a:r>
              <a:rPr lang="nb-NO" sz="2400" dirty="0" smtClean="0"/>
              <a:t>Hva legger du i begrepene naturalisme og realisme</a:t>
            </a:r>
          </a:p>
          <a:p>
            <a:r>
              <a:rPr lang="nb-NO" sz="2400" dirty="0" smtClean="0"/>
              <a:t>Kjenner du til noen sentrale tekster av forfatterne Camilla Collett, Bjørnstjerne Bjørnson, Henrik Ibsen, Alexander Kielland, Arne Garborg og Amalie Skram</a:t>
            </a:r>
          </a:p>
          <a:p>
            <a:r>
              <a:rPr lang="nb-NO" sz="2400" dirty="0" smtClean="0"/>
              <a:t>Hvordan forstår du begrepene </a:t>
            </a:r>
            <a:r>
              <a:rPr lang="nb-NO" sz="2400" i="1" dirty="0" smtClean="0"/>
              <a:t>individualisme, feminisme</a:t>
            </a:r>
            <a:r>
              <a:rPr lang="nb-NO" sz="2400" dirty="0" smtClean="0"/>
              <a:t> og </a:t>
            </a:r>
            <a:r>
              <a:rPr lang="nb-NO" sz="2400" i="1" dirty="0" smtClean="0"/>
              <a:t>konvensjoner </a:t>
            </a:r>
            <a:r>
              <a:rPr lang="nb-NO" sz="2400" dirty="0" smtClean="0"/>
              <a:t>som du vil møte i dette kapittelet?</a:t>
            </a:r>
          </a:p>
        </p:txBody>
      </p:sp>
    </p:spTree>
    <p:extLst>
      <p:ext uri="{BB962C8B-B14F-4D97-AF65-F5344CB8AC3E}">
        <p14:creationId xmlns:p14="http://schemas.microsoft.com/office/powerpoint/2010/main" val="215539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Sedelighetsdebatten, 1880-tallet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Debatt om </a:t>
            </a:r>
            <a:r>
              <a:rPr lang="nb-NO" sz="3600" i="1" dirty="0" smtClean="0"/>
              <a:t>sedeligheten</a:t>
            </a:r>
            <a:r>
              <a:rPr lang="nb-NO" sz="3600" dirty="0" smtClean="0"/>
              <a:t> i samfunnet:</a:t>
            </a:r>
          </a:p>
          <a:p>
            <a:pPr lvl="1"/>
            <a:r>
              <a:rPr lang="nb-NO" sz="3200" dirty="0"/>
              <a:t>p</a:t>
            </a:r>
            <a:r>
              <a:rPr lang="nb-NO" sz="3200" dirty="0" smtClean="0"/>
              <a:t>rostitusjonsproblemet i Kristiania</a:t>
            </a:r>
          </a:p>
          <a:p>
            <a:pPr lvl="1"/>
            <a:r>
              <a:rPr lang="nb-NO" sz="3200" dirty="0"/>
              <a:t>s</a:t>
            </a:r>
            <a:r>
              <a:rPr lang="nb-NO" sz="3200" dirty="0" smtClean="0"/>
              <a:t>eksuell dobbeltmoral og fattigdom</a:t>
            </a:r>
          </a:p>
          <a:p>
            <a:pPr marL="457200" lvl="1" indent="0">
              <a:buNone/>
            </a:pPr>
            <a:endParaRPr lang="nb-NO" sz="1800" dirty="0" smtClean="0"/>
          </a:p>
          <a:p>
            <a:r>
              <a:rPr lang="nb-NO" sz="3600" dirty="0" smtClean="0"/>
              <a:t>Kamp mellom de radikale og de konservative</a:t>
            </a:r>
          </a:p>
        </p:txBody>
      </p:sp>
    </p:spTree>
    <p:extLst>
      <p:ext uri="{BB962C8B-B14F-4D97-AF65-F5344CB8AC3E}">
        <p14:creationId xmlns:p14="http://schemas.microsoft.com/office/powerpoint/2010/main" val="8460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/>
              <a:t>Sedelighetsdebatten</a:t>
            </a:r>
            <a:r>
              <a:rPr lang="nb-NO" sz="4000" b="1" dirty="0"/>
              <a:t> </a:t>
            </a:r>
            <a:r>
              <a:rPr lang="nb-NO" sz="4000" b="1" dirty="0" smtClean="0"/>
              <a:t>(forts.)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Sentral: forfatteren Hans Jæger</a:t>
            </a:r>
          </a:p>
          <a:p>
            <a:pPr lvl="1"/>
            <a:r>
              <a:rPr lang="nb-NO" dirty="0" smtClean="0"/>
              <a:t>leder for Kristiania-bohemen</a:t>
            </a:r>
          </a:p>
          <a:p>
            <a:pPr lvl="1"/>
            <a:r>
              <a:rPr lang="nb-NO" dirty="0"/>
              <a:t>v</a:t>
            </a:r>
            <a:r>
              <a:rPr lang="nb-NO" dirty="0" smtClean="0"/>
              <a:t>enn av maler og forfatter Chr. Krohg</a:t>
            </a:r>
          </a:p>
          <a:p>
            <a:pPr marL="457200" lvl="1" indent="0">
              <a:buNone/>
            </a:pPr>
            <a:endParaRPr lang="nb-NO" sz="1800" dirty="0" smtClean="0"/>
          </a:p>
          <a:p>
            <a:r>
              <a:rPr lang="nb-NO" sz="3600" i="1" dirty="0" err="1" smtClean="0"/>
              <a:t>Handskedebatten</a:t>
            </a:r>
            <a:endParaRPr lang="nb-NO" sz="3600" i="1" dirty="0" smtClean="0"/>
          </a:p>
          <a:p>
            <a:pPr lvl="1"/>
            <a:r>
              <a:rPr lang="nb-NO" dirty="0"/>
              <a:t>s</a:t>
            </a:r>
            <a:r>
              <a:rPr lang="nb-NO" dirty="0" smtClean="0"/>
              <a:t>idegrein til sedelighetsdebatten</a:t>
            </a:r>
          </a:p>
          <a:p>
            <a:pPr lvl="1"/>
            <a:r>
              <a:rPr lang="nb-NO" dirty="0"/>
              <a:t>n</a:t>
            </a:r>
            <a:r>
              <a:rPr lang="nb-NO" dirty="0" smtClean="0"/>
              <a:t>avn etter Bjørnsons </a:t>
            </a:r>
            <a:r>
              <a:rPr lang="nb-NO" dirty="0"/>
              <a:t>skuespill </a:t>
            </a:r>
            <a:r>
              <a:rPr lang="nb-NO" i="1" dirty="0"/>
              <a:t>En </a:t>
            </a:r>
            <a:r>
              <a:rPr lang="nb-NO" i="1" dirty="0" err="1"/>
              <a:t>Handske</a:t>
            </a:r>
            <a:r>
              <a:rPr lang="nb-NO" i="1" dirty="0"/>
              <a:t> </a:t>
            </a:r>
            <a:r>
              <a:rPr lang="nb-NO" dirty="0"/>
              <a:t>(1883)</a:t>
            </a:r>
          </a:p>
          <a:p>
            <a:pPr lvl="1"/>
            <a:r>
              <a:rPr lang="nb-NO" dirty="0"/>
              <a:t>k</a:t>
            </a:r>
            <a:r>
              <a:rPr lang="nb-NO" dirty="0" smtClean="0"/>
              <a:t>revde </a:t>
            </a:r>
            <a:r>
              <a:rPr lang="nb-NO" dirty="0"/>
              <a:t>at </a:t>
            </a:r>
            <a:r>
              <a:rPr lang="nb-NO" dirty="0" smtClean="0"/>
              <a:t>begge kjønn skulle </a:t>
            </a:r>
            <a:r>
              <a:rPr lang="nb-NO" dirty="0"/>
              <a:t>være </a:t>
            </a:r>
            <a:r>
              <a:rPr lang="nb-NO" dirty="0" smtClean="0"/>
              <a:t>jomfruer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48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1" dirty="0" smtClean="0"/>
              <a:t>Sedelighetsdebatten og </a:t>
            </a:r>
            <a:br>
              <a:rPr lang="nb-NO" sz="3600" b="1" dirty="0" smtClean="0"/>
            </a:br>
            <a:r>
              <a:rPr lang="nb-NO" sz="3600" b="1" dirty="0" smtClean="0"/>
              <a:t>romanen </a:t>
            </a:r>
            <a:r>
              <a:rPr lang="nb-NO" sz="3600" b="1" i="1" dirty="0" smtClean="0"/>
              <a:t>Albertine </a:t>
            </a:r>
            <a:r>
              <a:rPr lang="nb-NO" sz="3600" b="1" dirty="0" smtClean="0"/>
              <a:t>(1886)</a:t>
            </a:r>
            <a:endParaRPr lang="nb-NO" sz="3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Chr</a:t>
            </a:r>
            <a:r>
              <a:rPr lang="nb-NO" sz="4000" dirty="0"/>
              <a:t>. Krohgs roman </a:t>
            </a:r>
            <a:r>
              <a:rPr lang="nb-NO" sz="4000" i="1" dirty="0"/>
              <a:t>Albertine</a:t>
            </a:r>
            <a:r>
              <a:rPr lang="nb-NO" sz="4000" dirty="0"/>
              <a:t> (1886</a:t>
            </a:r>
            <a:r>
              <a:rPr lang="nb-NO" sz="4000" dirty="0" smtClean="0"/>
              <a:t>)</a:t>
            </a:r>
          </a:p>
          <a:p>
            <a:pPr lvl="1"/>
            <a:r>
              <a:rPr lang="nb-NO" sz="3600" dirty="0"/>
              <a:t>o</a:t>
            </a:r>
            <a:r>
              <a:rPr lang="nb-NO" sz="3600" dirty="0" smtClean="0"/>
              <a:t>m Albertine som </a:t>
            </a:r>
            <a:r>
              <a:rPr lang="nb-NO" sz="3600" dirty="0"/>
              <a:t>narres inn i prostitusjon av politiet</a:t>
            </a:r>
          </a:p>
          <a:p>
            <a:pPr lvl="1"/>
            <a:r>
              <a:rPr lang="nb-NO" sz="3600" dirty="0"/>
              <a:t>r</a:t>
            </a:r>
            <a:r>
              <a:rPr lang="nb-NO" sz="3600" dirty="0" smtClean="0"/>
              <a:t>omanen beslaglagt </a:t>
            </a:r>
            <a:r>
              <a:rPr lang="nb-NO" sz="3600" dirty="0"/>
              <a:t>og forbudt</a:t>
            </a:r>
          </a:p>
          <a:p>
            <a:pPr lvl="1"/>
            <a:r>
              <a:rPr lang="nb-NO" sz="3600" dirty="0"/>
              <a:t>k</a:t>
            </a:r>
            <a:r>
              <a:rPr lang="nb-NO" sz="3600" dirty="0" smtClean="0"/>
              <a:t>onsekvens av beslagleggelsen:</a:t>
            </a:r>
          </a:p>
          <a:p>
            <a:pPr lvl="2"/>
            <a:r>
              <a:rPr lang="nb-NO" sz="3200" dirty="0" smtClean="0"/>
              <a:t>offentlig </a:t>
            </a:r>
            <a:r>
              <a:rPr lang="nb-NO" sz="3200" dirty="0"/>
              <a:t>prostitusjon i Kristiania </a:t>
            </a:r>
            <a:r>
              <a:rPr lang="nb-NO" sz="3200" dirty="0" smtClean="0"/>
              <a:t>forbudt </a:t>
            </a:r>
            <a:r>
              <a:rPr lang="nb-NO" sz="3200" dirty="0"/>
              <a:t>i 1887</a:t>
            </a:r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450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b="1" dirty="0" smtClean="0"/>
              <a:t>Overgang fra naturalismen </a:t>
            </a:r>
            <a:br>
              <a:rPr lang="nb-NO" b="1" dirty="0" smtClean="0"/>
            </a:br>
            <a:r>
              <a:rPr lang="nb-NO" b="1" dirty="0" smtClean="0"/>
              <a:t>til 1890-tallets litteratur</a:t>
            </a:r>
            <a:endParaRPr lang="nb-NO" b="1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3600" dirty="0" smtClean="0"/>
              <a:t>Følgende elementer blir med i 1890-tallets litteratur</a:t>
            </a:r>
          </a:p>
          <a:p>
            <a:pPr lvl="1"/>
            <a:r>
              <a:rPr lang="nb-NO" sz="3200" dirty="0"/>
              <a:t>d</a:t>
            </a:r>
            <a:r>
              <a:rPr lang="nb-NO" sz="3200" dirty="0" smtClean="0"/>
              <a:t>etaljerte beskrivelser</a:t>
            </a:r>
          </a:p>
          <a:p>
            <a:pPr lvl="1"/>
            <a:r>
              <a:rPr lang="nb-NO" sz="3200" dirty="0"/>
              <a:t>f</a:t>
            </a:r>
            <a:r>
              <a:rPr lang="nb-NO" sz="3200" dirty="0" smtClean="0"/>
              <a:t>ra objektive skildringer av det ytre…</a:t>
            </a:r>
          </a:p>
          <a:p>
            <a:pPr lvl="1"/>
            <a:r>
              <a:rPr lang="nb-NO" sz="3200" dirty="0" smtClean="0"/>
              <a:t>…til objektive skildringer av det indre…</a:t>
            </a:r>
          </a:p>
          <a:p>
            <a:pPr lvl="1"/>
            <a:r>
              <a:rPr lang="nb-NO" sz="3200" dirty="0"/>
              <a:t>f</a:t>
            </a:r>
            <a:r>
              <a:rPr lang="nb-NO" sz="3200" dirty="0" smtClean="0"/>
              <a:t>attigdom og fattigfolk ennå motiv</a:t>
            </a:r>
          </a:p>
          <a:p>
            <a:pPr lvl="1"/>
            <a:r>
              <a:rPr lang="nb-NO" sz="3200" dirty="0"/>
              <a:t>s</a:t>
            </a:r>
            <a:r>
              <a:rPr lang="nb-NO" sz="3200" dirty="0" smtClean="0"/>
              <a:t>torbyen ennå motiv</a:t>
            </a:r>
          </a:p>
          <a:p>
            <a:pPr lvl="1"/>
            <a:r>
              <a:rPr lang="nb-NO" sz="3200" dirty="0"/>
              <a:t>d</a:t>
            </a:r>
            <a:r>
              <a:rPr lang="nb-NO" sz="3200" dirty="0" smtClean="0"/>
              <a:t>eterminisme</a:t>
            </a:r>
            <a:endParaRPr lang="nb-NO" sz="3200" dirty="0"/>
          </a:p>
          <a:p>
            <a:pPr lvl="1"/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75666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b="1" dirty="0"/>
              <a:t>Overgang fra naturalismen </a:t>
            </a:r>
            <a:br>
              <a:rPr lang="nb-NO" sz="3600" b="1" dirty="0"/>
            </a:br>
            <a:r>
              <a:rPr lang="nb-NO" sz="3600" b="1" dirty="0"/>
              <a:t>til 1890-tallets </a:t>
            </a:r>
            <a:r>
              <a:rPr lang="nb-NO" sz="3600" b="1" dirty="0" smtClean="0"/>
              <a:t>litteratur (forts.)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900" dirty="0" smtClean="0"/>
              <a:t>1890-tallets litteratur skal bryte med:</a:t>
            </a:r>
          </a:p>
          <a:p>
            <a:pPr lvl="1"/>
            <a:r>
              <a:rPr lang="nb-NO" sz="3200" dirty="0" smtClean="0"/>
              <a:t>realismen </a:t>
            </a:r>
            <a:r>
              <a:rPr lang="nb-NO" sz="3200" dirty="0"/>
              <a:t>og naturalismens fornuftstenkning</a:t>
            </a:r>
          </a:p>
          <a:p>
            <a:pPr lvl="1"/>
            <a:r>
              <a:rPr lang="nb-NO" sz="3200" dirty="0"/>
              <a:t>realismen og naturalismens </a:t>
            </a:r>
            <a:r>
              <a:rPr lang="nb-NO" sz="3200" dirty="0" smtClean="0"/>
              <a:t>problemdiktning</a:t>
            </a:r>
          </a:p>
          <a:p>
            <a:pPr marL="457200" lvl="1" indent="0">
              <a:buNone/>
            </a:pPr>
            <a:endParaRPr lang="nb-NO" sz="1900" dirty="0" smtClean="0"/>
          </a:p>
          <a:p>
            <a:r>
              <a:rPr lang="nb-NO" dirty="0" smtClean="0">
                <a:solidFill>
                  <a:srgbClr val="002060"/>
                </a:solidFill>
              </a:rPr>
              <a:t>1890-tallslitteraturen, se kapittel 7</a:t>
            </a:r>
          </a:p>
        </p:txBody>
      </p:sp>
    </p:spTree>
    <p:extLst>
      <p:ext uri="{BB962C8B-B14F-4D97-AF65-F5344CB8AC3E}">
        <p14:creationId xmlns:p14="http://schemas.microsoft.com/office/powerpoint/2010/main" val="26960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Realismen og naturalismen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Litteraturen i Norge fra 1875 til 1890</a:t>
            </a:r>
          </a:p>
          <a:p>
            <a:pPr marL="0" indent="0">
              <a:buNone/>
            </a:pPr>
            <a:endParaRPr lang="nb-NO" sz="2400" dirty="0" smtClean="0"/>
          </a:p>
          <a:p>
            <a:pPr lvl="1"/>
            <a:r>
              <a:rPr lang="nb-NO" sz="3600" b="1" dirty="0" smtClean="0"/>
              <a:t>Poetisk realisme: </a:t>
            </a:r>
            <a:r>
              <a:rPr lang="nb-NO" sz="3600" dirty="0" smtClean="0"/>
              <a:t>1850- og 60-tallet</a:t>
            </a:r>
          </a:p>
          <a:p>
            <a:pPr lvl="1"/>
            <a:r>
              <a:rPr lang="nb-NO" sz="3600" b="1" dirty="0" smtClean="0"/>
              <a:t>Realismen: </a:t>
            </a:r>
            <a:r>
              <a:rPr lang="nb-NO" sz="3600" dirty="0" smtClean="0"/>
              <a:t>fra 1875 og utover</a:t>
            </a:r>
          </a:p>
          <a:p>
            <a:pPr lvl="1"/>
            <a:r>
              <a:rPr lang="nb-NO" sz="3600" b="1" dirty="0" smtClean="0"/>
              <a:t>Naturalismen: </a:t>
            </a:r>
            <a:r>
              <a:rPr lang="nb-NO" sz="3600" dirty="0" smtClean="0"/>
              <a:t>sidegrein på 1880-tallet</a:t>
            </a:r>
          </a:p>
          <a:p>
            <a:endParaRPr lang="nb-NO" i="1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874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800" b="1" dirty="0" smtClean="0"/>
              <a:t>Realismen og naturalismen</a:t>
            </a:r>
            <a:endParaRPr lang="nb-NO" sz="48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4000" dirty="0" smtClean="0"/>
          </a:p>
          <a:p>
            <a:endParaRPr lang="nb-NO" sz="4000" dirty="0"/>
          </a:p>
          <a:p>
            <a:r>
              <a:rPr lang="nb-NO" sz="4000" dirty="0" smtClean="0"/>
              <a:t>Bryter med romantikken</a:t>
            </a:r>
          </a:p>
          <a:p>
            <a:pPr lvl="1"/>
            <a:r>
              <a:rPr lang="nb-NO" sz="3200" dirty="0" smtClean="0"/>
              <a:t> forlater idealer og stemninger</a:t>
            </a:r>
          </a:p>
          <a:p>
            <a:pPr marL="457200" lvl="1" indent="0">
              <a:buNone/>
            </a:pPr>
            <a:endParaRPr lang="nb-NO" sz="2000" dirty="0" smtClean="0"/>
          </a:p>
          <a:p>
            <a:pPr marL="457200" lvl="1" indent="0">
              <a:buNone/>
            </a:pPr>
            <a:endParaRPr lang="nb-NO" sz="3600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68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Realismen og naturalismen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b="1" dirty="0"/>
              <a:t>Tar opp en tradisjon fra opplysningstiden</a:t>
            </a:r>
          </a:p>
          <a:p>
            <a:pPr lvl="1"/>
            <a:r>
              <a:rPr lang="nb-NO" sz="2400" dirty="0"/>
              <a:t>sterk politisk og samfunnsmessig bevissthet</a:t>
            </a:r>
          </a:p>
          <a:p>
            <a:pPr lvl="1"/>
            <a:r>
              <a:rPr lang="nb-NO" sz="2400" dirty="0"/>
              <a:t>kritiserer maktfaktorer i samfunnet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2821644"/>
            <a:ext cx="2482524" cy="330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b="1" dirty="0"/>
              <a:t>Det moderne gjennombrudds litteratur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500" dirty="0"/>
              <a:t>Realismen og </a:t>
            </a:r>
            <a:r>
              <a:rPr lang="nb-NO" sz="3500" dirty="0" smtClean="0"/>
              <a:t>naturalismen:</a:t>
            </a:r>
          </a:p>
          <a:p>
            <a:pPr lvl="2"/>
            <a:r>
              <a:rPr lang="nb-NO" sz="3500" dirty="0" smtClean="0"/>
              <a:t>reflekterer </a:t>
            </a:r>
            <a:r>
              <a:rPr lang="nb-NO" sz="3500" dirty="0"/>
              <a:t>moderniseringen av </a:t>
            </a:r>
            <a:r>
              <a:rPr lang="nb-NO" sz="3500" dirty="0" smtClean="0"/>
              <a:t>samfunnet</a:t>
            </a:r>
          </a:p>
          <a:p>
            <a:pPr lvl="2"/>
            <a:r>
              <a:rPr lang="nb-NO" sz="3200" i="1" dirty="0" smtClean="0"/>
              <a:t>Er Modernitetens</a:t>
            </a:r>
            <a:r>
              <a:rPr lang="nb-NO" sz="3200" dirty="0" smtClean="0"/>
              <a:t> </a:t>
            </a:r>
            <a:r>
              <a:rPr lang="nb-NO" sz="3200" dirty="0"/>
              <a:t>litteratur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4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Moderniteten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Betegnelse på: </a:t>
            </a:r>
          </a:p>
          <a:p>
            <a:pPr lvl="1"/>
            <a:r>
              <a:rPr lang="nb-NO" dirty="0"/>
              <a:t>d</a:t>
            </a:r>
            <a:r>
              <a:rPr lang="nb-NO" dirty="0" smtClean="0"/>
              <a:t>et moderne samfunnet på 1800-tallet</a:t>
            </a:r>
          </a:p>
          <a:p>
            <a:pPr lvl="1"/>
            <a:r>
              <a:rPr lang="nb-NO" dirty="0"/>
              <a:t>p</a:t>
            </a:r>
            <a:r>
              <a:rPr lang="nb-NO" dirty="0" smtClean="0"/>
              <a:t>rosessen som moderniserer samfunnet videre</a:t>
            </a:r>
          </a:p>
          <a:p>
            <a:endParaRPr lang="nb-NO" dirty="0" smtClean="0"/>
          </a:p>
          <a:p>
            <a:r>
              <a:rPr lang="nb-NO" dirty="0" smtClean="0"/>
              <a:t>Bygger på ideer fra opplysningstiden:</a:t>
            </a:r>
          </a:p>
          <a:p>
            <a:pPr lvl="1"/>
            <a:r>
              <a:rPr lang="nb-NO" dirty="0"/>
              <a:t>h</a:t>
            </a:r>
            <a:r>
              <a:rPr lang="nb-NO" dirty="0" smtClean="0"/>
              <a:t>umanisme</a:t>
            </a:r>
          </a:p>
          <a:p>
            <a:pPr lvl="1"/>
            <a:r>
              <a:rPr lang="nb-NO" dirty="0"/>
              <a:t>v</a:t>
            </a:r>
            <a:r>
              <a:rPr lang="nb-NO" dirty="0" smtClean="0"/>
              <a:t>itenskap og fornuft</a:t>
            </a:r>
          </a:p>
          <a:p>
            <a:pPr lvl="1"/>
            <a:r>
              <a:rPr lang="nb-NO" dirty="0"/>
              <a:t>r</a:t>
            </a:r>
            <a:r>
              <a:rPr lang="nb-NO" dirty="0" smtClean="0"/>
              <a:t>eligionskritikk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55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800" b="1" dirty="0" smtClean="0"/>
              <a:t>Moderniteten</a:t>
            </a:r>
            <a:r>
              <a:rPr lang="nb-NO" dirty="0" smtClean="0"/>
              <a:t> -</a:t>
            </a:r>
            <a:br>
              <a:rPr lang="nb-NO" dirty="0" smtClean="0"/>
            </a:br>
            <a:r>
              <a:rPr lang="nb-NO" b="1" dirty="0" smtClean="0"/>
              <a:t>et resultat av tre revolusjoner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000" b="1" i="1" dirty="0" smtClean="0"/>
          </a:p>
          <a:p>
            <a:r>
              <a:rPr lang="nb-NO" sz="4000" i="1" dirty="0" smtClean="0">
                <a:solidFill>
                  <a:srgbClr val="002060"/>
                </a:solidFill>
              </a:rPr>
              <a:t>Den vitenskapelige revolusjon </a:t>
            </a:r>
            <a:r>
              <a:rPr lang="nb-NO" sz="4000" dirty="0" smtClean="0"/>
              <a:t>– Fornuft</a:t>
            </a:r>
          </a:p>
          <a:p>
            <a:pPr lvl="1"/>
            <a:r>
              <a:rPr lang="nb-NO" sz="3600" dirty="0"/>
              <a:t>n</a:t>
            </a:r>
            <a:r>
              <a:rPr lang="nb-NO" sz="3600" dirty="0" smtClean="0"/>
              <a:t>y vitenskap svekker religionens status:</a:t>
            </a:r>
          </a:p>
          <a:p>
            <a:pPr marL="1200150" lvl="3" indent="-342900"/>
            <a:r>
              <a:rPr lang="nb-NO" sz="3200" dirty="0" smtClean="0"/>
              <a:t>Charles Darwin – </a:t>
            </a:r>
            <a:r>
              <a:rPr lang="nb-NO" sz="3200" i="1" dirty="0" smtClean="0"/>
              <a:t>Om artenes opprinnelse </a:t>
            </a:r>
            <a:r>
              <a:rPr lang="nb-NO" sz="3200" dirty="0" smtClean="0"/>
              <a:t>(1859)</a:t>
            </a:r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1951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tekst vg3_mal" id="{A45AD77C-58F1-4BF0-A6E1-6EC2842BFEC3}" vid="{C8B7DE39-09A2-4AAC-B059-7760F14B4C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 vg3_mal</Template>
  <TotalTime>106</TotalTime>
  <Words>967</Words>
  <Application>Microsoft Office PowerPoint</Application>
  <PresentationFormat>Skjermfremvisning (4:3)</PresentationFormat>
  <Paragraphs>223</Paragraphs>
  <Slides>34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37" baseType="lpstr">
      <vt:lpstr>Arial</vt:lpstr>
      <vt:lpstr>Calibri</vt:lpstr>
      <vt:lpstr>Intertekst_mal</vt:lpstr>
      <vt:lpstr>Kapittel 6</vt:lpstr>
      <vt:lpstr>Mål</vt:lpstr>
      <vt:lpstr>Førlesning</vt:lpstr>
      <vt:lpstr>Realismen og naturalismen</vt:lpstr>
      <vt:lpstr>Realismen og naturalismen</vt:lpstr>
      <vt:lpstr>Realismen og naturalismen</vt:lpstr>
      <vt:lpstr>Det moderne gjennombrudds litteratur</vt:lpstr>
      <vt:lpstr>Moderniteten</vt:lpstr>
      <vt:lpstr>Moderniteten - et resultat av tre revolusjoner</vt:lpstr>
      <vt:lpstr>Moderniteten - et resultat av tre revolusjoner (forts.)</vt:lpstr>
      <vt:lpstr>1800-tallet: Individualismens århundre</vt:lpstr>
      <vt:lpstr>Moderniteten - et resultat av tre revolusjoner (forts.)</vt:lpstr>
      <vt:lpstr>Europa: realistisk tradisjon  fra tidlig på 1800-tallet</vt:lpstr>
      <vt:lpstr>Poetisk realisme - overgangsperiode 1850-70</vt:lpstr>
      <vt:lpstr>Forfattere fra den poetiske realismen</vt:lpstr>
      <vt:lpstr>Georg Brandes</vt:lpstr>
      <vt:lpstr>Realismen 1875 - 1890</vt:lpstr>
      <vt:lpstr>Temaer og motiver i realismen</vt:lpstr>
      <vt:lpstr>Alexander Kielland roman- og novelleforfatter</vt:lpstr>
      <vt:lpstr>Skrivemåten i realismens  romaner og noveller</vt:lpstr>
      <vt:lpstr> Individuelt særpreg (forts.) </vt:lpstr>
      <vt:lpstr>Andre typiske realistiske  fortelletrekk </vt:lpstr>
      <vt:lpstr>Henrik Ibsen</vt:lpstr>
      <vt:lpstr>Henrik Ibsens dramatikk</vt:lpstr>
      <vt:lpstr>Skrivemåten i realismens  skuespill</vt:lpstr>
      <vt:lpstr>Naturalismen 1880-tallet</vt:lpstr>
      <vt:lpstr>Naturalismen 1880-tallet (forts.)</vt:lpstr>
      <vt:lpstr>Naturalismen 1880-tallet (forts.)</vt:lpstr>
      <vt:lpstr>Naturalistiske forfattere og tekster</vt:lpstr>
      <vt:lpstr>Sedelighetsdebatten, 1880-tallet</vt:lpstr>
      <vt:lpstr>Sedelighetsdebatten (forts.)</vt:lpstr>
      <vt:lpstr>Sedelighetsdebatten og  romanen Albertine (1886)</vt:lpstr>
      <vt:lpstr>Overgang fra naturalismen  til 1890-tallets litteratur</vt:lpstr>
      <vt:lpstr>Overgang fra naturalismen  til 1890-tallets litteratur (forts.)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6 </dc:title>
  <dc:creator>Astrid Kleiveland</dc:creator>
  <cp:lastModifiedBy>Astrid Kleiveland</cp:lastModifiedBy>
  <cp:revision>6</cp:revision>
  <dcterms:created xsi:type="dcterms:W3CDTF">2015-08-06T09:15:34Z</dcterms:created>
  <dcterms:modified xsi:type="dcterms:W3CDTF">2015-08-11T07:52:37Z</dcterms:modified>
</cp:coreProperties>
</file>