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3" r:id="rId3"/>
    <p:sldId id="264" r:id="rId4"/>
    <p:sldId id="272" r:id="rId5"/>
    <p:sldId id="271" r:id="rId6"/>
    <p:sldId id="270" r:id="rId7"/>
    <p:sldId id="275" r:id="rId8"/>
    <p:sldId id="274" r:id="rId9"/>
    <p:sldId id="277" r:id="rId10"/>
    <p:sldId id="276" r:id="rId11"/>
    <p:sldId id="279" r:id="rId12"/>
    <p:sldId id="278" r:id="rId13"/>
    <p:sldId id="281" r:id="rId14"/>
    <p:sldId id="280" r:id="rId15"/>
    <p:sldId id="282" r:id="rId16"/>
    <p:sldId id="283" r:id="rId17"/>
    <p:sldId id="285" r:id="rId18"/>
    <p:sldId id="284" r:id="rId19"/>
    <p:sldId id="286" r:id="rId20"/>
    <p:sldId id="287" r:id="rId21"/>
    <p:sldId id="288" r:id="rId22"/>
    <p:sldId id="265" r:id="rId23"/>
    <p:sldId id="289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kunne.no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8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3200" b="1" dirty="0" smtClean="0">
                <a:cs typeface="Times New Roman" pitchFamily="18" charset="0"/>
              </a:rPr>
              <a:t>Debatt </a:t>
            </a:r>
            <a:r>
              <a:rPr lang="nn-NO" altLang="nb-NO" sz="3200" b="1" dirty="0">
                <a:cs typeface="Times New Roman" pitchFamily="18" charset="0"/>
              </a:rPr>
              <a:t>om </a:t>
            </a:r>
            <a:r>
              <a:rPr lang="nn-NO" altLang="nb-NO" sz="3200" b="1" i="1" dirty="0">
                <a:cs typeface="Times New Roman" pitchFamily="18" charset="0"/>
              </a:rPr>
              <a:t>fornorsking </a:t>
            </a:r>
            <a:r>
              <a:rPr lang="nn-NO" altLang="nb-NO" sz="3200" b="1" dirty="0">
                <a:cs typeface="Times New Roman" pitchFamily="18" charset="0"/>
              </a:rPr>
              <a:t>i tidsskriftet </a:t>
            </a:r>
            <a:r>
              <a:rPr lang="nn-NO" altLang="nb-NO" sz="3200" b="1" i="1" dirty="0">
                <a:cs typeface="Times New Roman" pitchFamily="18" charset="0"/>
              </a:rPr>
              <a:t>Saga</a:t>
            </a:r>
            <a:r>
              <a:rPr lang="nn-NO" altLang="nb-NO" sz="3200" i="1" dirty="0">
                <a:cs typeface="Times New Roman" pitchFamily="18" charset="0"/>
              </a:rPr>
              <a:t> </a:t>
            </a:r>
            <a:endParaRPr lang="nn-NO" altLang="nb-NO" sz="3200" i="1" dirty="0" smtClean="0">
              <a:cs typeface="Times New Roman" pitchFamily="18" charset="0"/>
            </a:endParaRPr>
          </a:p>
          <a:p>
            <a:pPr algn="ctr"/>
            <a:r>
              <a:rPr lang="nn-NO" altLang="nb-NO" sz="2800" dirty="0" smtClean="0">
                <a:cs typeface="Times New Roman" pitchFamily="18" charset="0"/>
              </a:rPr>
              <a:t>(</a:t>
            </a:r>
            <a:r>
              <a:rPr lang="nn-NO" altLang="nb-NO" sz="2800" dirty="0">
                <a:cs typeface="Times New Roman" pitchFamily="18" charset="0"/>
              </a:rPr>
              <a:t>1814-1820</a:t>
            </a:r>
            <a:r>
              <a:rPr lang="nn-NO" altLang="nb-NO" sz="2800" dirty="0" smtClean="0">
                <a:cs typeface="Times New Roman" pitchFamily="18" charset="0"/>
              </a:rPr>
              <a:t>)</a:t>
            </a:r>
            <a:endParaRPr lang="nn-NO" altLang="nb-NO" sz="2800" dirty="0">
              <a:cs typeface="Times New Roman" pitchFamily="18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dirty="0" smtClean="0">
                <a:cs typeface="Times New Roman" pitchFamily="18" charset="0"/>
              </a:rPr>
              <a:t>Sentrale </a:t>
            </a:r>
            <a:r>
              <a:rPr lang="nn-NO" altLang="nb-NO" sz="2800" dirty="0">
                <a:cs typeface="Times New Roman" pitchFamily="18" charset="0"/>
              </a:rPr>
              <a:t>namn: </a:t>
            </a:r>
            <a:r>
              <a:rPr lang="nn-NO" altLang="nb-NO" sz="2800" b="1" dirty="0">
                <a:cs typeface="Times New Roman" pitchFamily="18" charset="0"/>
              </a:rPr>
              <a:t>Nicolai Wergeland</a:t>
            </a:r>
            <a:r>
              <a:rPr lang="nn-NO" altLang="nb-NO" sz="2800" dirty="0">
                <a:cs typeface="Times New Roman" pitchFamily="18" charset="0"/>
              </a:rPr>
              <a:t>, </a:t>
            </a:r>
            <a:r>
              <a:rPr lang="nn-NO" altLang="nb-NO" sz="2800" b="1" dirty="0">
                <a:cs typeface="Times New Roman" pitchFamily="18" charset="0"/>
              </a:rPr>
              <a:t>Jacob Aall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dirty="0" smtClean="0">
                <a:cs typeface="Times New Roman" pitchFamily="18" charset="0"/>
              </a:rPr>
              <a:t>Føregangsmenn </a:t>
            </a:r>
            <a:r>
              <a:rPr lang="nn-NO" altLang="nb-NO" sz="2800" dirty="0">
                <a:cs typeface="Times New Roman" pitchFamily="18" charset="0"/>
              </a:rPr>
              <a:t>for «</a:t>
            </a:r>
            <a:r>
              <a:rPr lang="nn-NO" altLang="nb-NO" sz="2800" b="1" dirty="0">
                <a:cs typeface="Times New Roman" pitchFamily="18" charset="0"/>
              </a:rPr>
              <a:t>reformlinja</a:t>
            </a:r>
            <a:r>
              <a:rPr lang="nn-NO" altLang="nb-NO" sz="2800" dirty="0" smtClean="0">
                <a:cs typeface="Times New Roman" pitchFamily="18" charset="0"/>
              </a:rPr>
              <a:t>»</a:t>
            </a:r>
            <a:endParaRPr lang="nn-NO" altLang="nb-NO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3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sz="3200" b="1" dirty="0" smtClean="0"/>
              <a:t>Fornorskingslinja </a:t>
            </a:r>
            <a:r>
              <a:rPr lang="nn-NO" sz="3200" b="1" dirty="0"/>
              <a:t>(1</a:t>
            </a:r>
            <a:r>
              <a:rPr lang="nn-NO" sz="3200" b="1" dirty="0" smtClean="0"/>
              <a:t>)</a:t>
            </a:r>
            <a:endParaRPr lang="nn-NO" sz="32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961258"/>
            <a:ext cx="820891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dirty="0" smtClean="0"/>
              <a:t>Tidsskriftet </a:t>
            </a:r>
            <a:r>
              <a:rPr lang="nn-NO" sz="2800" b="1" i="1" dirty="0"/>
              <a:t>Saga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Maurits </a:t>
            </a:r>
            <a:r>
              <a:rPr lang="nn-NO" sz="2800" b="1" dirty="0"/>
              <a:t>Hansen: </a:t>
            </a:r>
            <a:r>
              <a:rPr lang="nn-NO" sz="2400" dirty="0"/>
              <a:t>«Luren» (1819</a:t>
            </a:r>
            <a:r>
              <a:rPr lang="nn-NO" sz="2400" dirty="0" smtClean="0"/>
              <a:t>)</a:t>
            </a:r>
            <a:endParaRPr lang="nb-NO" sz="24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Henrik </a:t>
            </a:r>
            <a:r>
              <a:rPr lang="nn-NO" sz="2800" b="1" dirty="0"/>
              <a:t>Anker Bjerregaard: </a:t>
            </a:r>
            <a:r>
              <a:rPr lang="nn-NO" sz="2400" i="1" dirty="0" err="1"/>
              <a:t>Fjeldeventyret</a:t>
            </a:r>
            <a:r>
              <a:rPr lang="nn-NO" sz="2400" i="1" dirty="0"/>
              <a:t> </a:t>
            </a:r>
            <a:r>
              <a:rPr lang="nn-NO" sz="2400" dirty="0"/>
              <a:t>(1825)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Henrik </a:t>
            </a:r>
            <a:r>
              <a:rPr lang="nn-NO" sz="2800" b="1" dirty="0"/>
              <a:t>Wergeland: </a:t>
            </a:r>
            <a:r>
              <a:rPr lang="nn-NO" sz="2400" dirty="0" smtClean="0"/>
              <a:t>gradvis </a:t>
            </a:r>
            <a:r>
              <a:rPr lang="nn-NO" sz="2400" dirty="0"/>
              <a:t>fornorsking, bruke norske </a:t>
            </a:r>
            <a:r>
              <a:rPr lang="nn-NO" sz="2400" dirty="0" smtClean="0"/>
              <a:t>ord</a:t>
            </a:r>
          </a:p>
          <a:p>
            <a:pPr lvl="1">
              <a:buSzPct val="25000"/>
            </a:pPr>
            <a:r>
              <a:rPr lang="nn-NO" sz="2400" dirty="0"/>
              <a:t>	</a:t>
            </a:r>
            <a:r>
              <a:rPr lang="nn-NO" sz="2400" dirty="0" smtClean="0"/>
              <a:t>		      når norske </a:t>
            </a:r>
            <a:r>
              <a:rPr lang="nn-NO" sz="2400" dirty="0"/>
              <a:t>forhold skulle skildrast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Asbjørnsen </a:t>
            </a:r>
            <a:r>
              <a:rPr lang="nn-NO" sz="2800" b="1" dirty="0"/>
              <a:t>og Moe: </a:t>
            </a:r>
            <a:r>
              <a:rPr lang="nn-NO" sz="2400" dirty="0" smtClean="0"/>
              <a:t>norske </a:t>
            </a:r>
            <a:r>
              <a:rPr lang="nn-NO" sz="2400" dirty="0"/>
              <a:t>ord og </a:t>
            </a:r>
            <a:r>
              <a:rPr lang="nn-NO" sz="2400" dirty="0" smtClean="0"/>
              <a:t>uttrykk, rettskriving </a:t>
            </a:r>
            <a:r>
              <a:rPr lang="nn-NO" sz="2400" dirty="0"/>
              <a:t>og </a:t>
            </a:r>
            <a:endParaRPr lang="nn-NO" sz="2400" dirty="0" smtClean="0"/>
          </a:p>
          <a:p>
            <a:pPr>
              <a:buSzPct val="25000"/>
            </a:pPr>
            <a:r>
              <a:rPr lang="nn-NO" sz="2400" dirty="0"/>
              <a:t>	</a:t>
            </a:r>
            <a:r>
              <a:rPr lang="nn-NO" sz="2400" dirty="0" smtClean="0"/>
              <a:t>		       formverk </a:t>
            </a:r>
            <a:r>
              <a:rPr lang="nn-NO" sz="2400" dirty="0"/>
              <a:t>var dansk</a:t>
            </a: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17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200" b="1" dirty="0" smtClean="0"/>
              <a:t>Fornorskingslinja (2)</a:t>
            </a:r>
            <a:endParaRPr lang="nb-NO" sz="40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Knud </a:t>
            </a:r>
            <a:r>
              <a:rPr lang="nn-NO" sz="2800" b="1" dirty="0"/>
              <a:t>Knudsen </a:t>
            </a:r>
            <a:r>
              <a:rPr lang="nn-NO" sz="2800" dirty="0"/>
              <a:t>(1812-1895)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n-NO" sz="2800" dirty="0" smtClean="0"/>
              <a:t>ønskte </a:t>
            </a:r>
            <a:r>
              <a:rPr lang="nn-NO" sz="2800" b="1" dirty="0"/>
              <a:t>reformer</a:t>
            </a:r>
            <a:r>
              <a:rPr lang="nn-NO" sz="2800" dirty="0"/>
              <a:t> i skulen og </a:t>
            </a:r>
            <a:r>
              <a:rPr lang="nn-NO" sz="2800" dirty="0" smtClean="0"/>
              <a:t>av </a:t>
            </a:r>
            <a:r>
              <a:rPr lang="nn-NO" sz="2800" dirty="0"/>
              <a:t>skriftspråket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n-NO" sz="2800" dirty="0"/>
              <a:t>samsvar mellom tale og skrift (det </a:t>
            </a:r>
            <a:r>
              <a:rPr lang="nn-NO" sz="2800" b="1" dirty="0"/>
              <a:t>ortofone</a:t>
            </a:r>
            <a:r>
              <a:rPr lang="nn-NO" sz="2800" dirty="0"/>
              <a:t> prinsippet)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n-NO" sz="2800" dirty="0"/>
              <a:t>bygge skriftspråket på </a:t>
            </a:r>
            <a:r>
              <a:rPr lang="nn-NO" sz="2800" b="1" i="1" dirty="0"/>
              <a:t>danna daglegtale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n-NO" sz="2800" dirty="0"/>
              <a:t>erstatte framandorda med </a:t>
            </a:r>
            <a:r>
              <a:rPr lang="nn-NO" sz="2800" b="1" dirty="0"/>
              <a:t>norske ord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n-NO" sz="2800" dirty="0" smtClean="0"/>
              <a:t>(</a:t>
            </a:r>
            <a:r>
              <a:rPr lang="nn-NO" sz="2800" b="1" dirty="0" smtClean="0"/>
              <a:t>gjennomslag</a:t>
            </a:r>
            <a:r>
              <a:rPr lang="nn-NO" sz="2800" dirty="0" smtClean="0"/>
              <a:t> </a:t>
            </a:r>
            <a:r>
              <a:rPr lang="nn-NO" sz="2800" dirty="0"/>
              <a:t>for Knudsens prinsipp og idear ved rettskrivingsreforma i </a:t>
            </a:r>
            <a:r>
              <a:rPr lang="nn-NO" sz="2800" dirty="0" smtClean="0"/>
              <a:t>1907)</a:t>
            </a:r>
            <a:endParaRPr lang="nn-NO" sz="2800" dirty="0"/>
          </a:p>
        </p:txBody>
      </p:sp>
    </p:spTree>
    <p:extLst>
      <p:ext uri="{BB962C8B-B14F-4D97-AF65-F5344CB8AC3E}">
        <p14:creationId xmlns:p14="http://schemas.microsoft.com/office/powerpoint/2010/main" val="22609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200" b="1" dirty="0" smtClean="0"/>
              <a:t>Motstand mot fornorsking</a:t>
            </a:r>
            <a:endParaRPr lang="nb-NO" sz="40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nn-NO" sz="2800" b="1" dirty="0">
                <a:cs typeface="Times New Roman" panose="02020603050405020304" pitchFamily="18" charset="0"/>
              </a:rPr>
              <a:t>P.A</a:t>
            </a:r>
            <a:r>
              <a:rPr lang="nn-NO" sz="2800" b="1" dirty="0" smtClean="0">
                <a:cs typeface="Times New Roman" panose="02020603050405020304" pitchFamily="18" charset="0"/>
              </a:rPr>
              <a:t>. Munch </a:t>
            </a:r>
            <a:r>
              <a:rPr lang="nn-NO" sz="2800" b="1" dirty="0">
                <a:cs typeface="Times New Roman" panose="02020603050405020304" pitchFamily="18" charset="0"/>
              </a:rPr>
              <a:t>(1810 – 1863</a:t>
            </a:r>
            <a:r>
              <a:rPr lang="nn-NO" sz="2800" b="1" dirty="0" smtClean="0">
                <a:cs typeface="Times New Roman" panose="02020603050405020304" pitchFamily="18" charset="0"/>
              </a:rPr>
              <a:t>) </a:t>
            </a:r>
            <a:endParaRPr lang="nn-NO" sz="2800" b="1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nn-NO" sz="2800" b="1" dirty="0">
              <a:cs typeface="Times New Roman" panose="02020603050405020304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dirty="0" smtClean="0">
                <a:cs typeface="Times New Roman" panose="02020603050405020304" pitchFamily="18" charset="0"/>
              </a:rPr>
              <a:t>fornorsking </a:t>
            </a:r>
            <a:r>
              <a:rPr lang="nn-NO" sz="2800" dirty="0">
                <a:cs typeface="Times New Roman" panose="02020603050405020304" pitchFamily="18" charset="0"/>
              </a:rPr>
              <a:t>var det same som å </a:t>
            </a:r>
            <a:r>
              <a:rPr lang="nn-NO" sz="2800" b="1" dirty="0">
                <a:cs typeface="Times New Roman" panose="02020603050405020304" pitchFamily="18" charset="0"/>
              </a:rPr>
              <a:t>øydeleggje dansk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dirty="0" smtClean="0">
                <a:cs typeface="Times New Roman" panose="02020603050405020304" pitchFamily="18" charset="0"/>
              </a:rPr>
              <a:t>godtok </a:t>
            </a:r>
            <a:r>
              <a:rPr lang="nn-NO" sz="2800" b="1" dirty="0">
                <a:cs typeface="Times New Roman" panose="02020603050405020304" pitchFamily="18" charset="0"/>
              </a:rPr>
              <a:t>«naturleg utvikling» </a:t>
            </a:r>
            <a:r>
              <a:rPr lang="nn-NO" sz="2800" dirty="0">
                <a:cs typeface="Times New Roman" panose="02020603050405020304" pitchFamily="18" charset="0"/>
              </a:rPr>
              <a:t>av skriftspråket</a:t>
            </a: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792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200" b="1" dirty="0" smtClean="0"/>
              <a:t>P.A. Munch</a:t>
            </a:r>
            <a:endParaRPr lang="nb-NO" sz="40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400" dirty="0" smtClean="0">
                <a:cs typeface="Times New Roman" panose="02020603050405020304" pitchFamily="18" charset="0"/>
              </a:rPr>
              <a:t>Framlegg </a:t>
            </a:r>
            <a:r>
              <a:rPr lang="nn-NO" sz="2400" dirty="0">
                <a:cs typeface="Times New Roman" panose="02020603050405020304" pitchFamily="18" charset="0"/>
              </a:rPr>
              <a:t>om å byggje eit norsk språk på </a:t>
            </a:r>
            <a:r>
              <a:rPr lang="nn-NO" sz="2400" b="1" dirty="0">
                <a:cs typeface="Times New Roman" panose="02020603050405020304" pitchFamily="18" charset="0"/>
              </a:rPr>
              <a:t>norrønt</a:t>
            </a:r>
            <a:r>
              <a:rPr lang="nn-NO" sz="2400" dirty="0">
                <a:cs typeface="Times New Roman" panose="02020603050405020304" pitchFamily="18" charset="0"/>
              </a:rPr>
              <a:t> og </a:t>
            </a:r>
            <a:r>
              <a:rPr lang="nn-NO" sz="2400" b="1" dirty="0">
                <a:cs typeface="Times New Roman" panose="02020603050405020304" pitchFamily="18" charset="0"/>
              </a:rPr>
              <a:t>ein av dei eldste dialektane</a:t>
            </a:r>
            <a:r>
              <a:rPr lang="nn-NO" sz="2400" dirty="0">
                <a:cs typeface="Times New Roman" panose="02020603050405020304" pitchFamily="18" charset="0"/>
              </a:rPr>
              <a:t>, ville ha sterkare feste i norrønt enn </a:t>
            </a:r>
            <a:r>
              <a:rPr lang="nn-NO" sz="2400" dirty="0" smtClean="0">
                <a:cs typeface="Times New Roman" panose="02020603050405020304" pitchFamily="18" charset="0"/>
              </a:rPr>
              <a:t>Aasen</a:t>
            </a:r>
          </a:p>
          <a:p>
            <a:pPr>
              <a:buSzPct val="25000"/>
            </a:pPr>
            <a:endParaRPr lang="nn-NO" sz="2400" dirty="0" smtClean="0">
              <a:cs typeface="Times New Roman" panose="02020603050405020304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400" dirty="0" smtClean="0">
                <a:cs typeface="Times New Roman" panose="02020603050405020304" pitchFamily="18" charset="0"/>
              </a:rPr>
              <a:t>NB</a:t>
            </a:r>
            <a:r>
              <a:rPr lang="nn-NO" sz="2400" dirty="0">
                <a:cs typeface="Times New Roman" panose="02020603050405020304" pitchFamily="18" charset="0"/>
              </a:rPr>
              <a:t>: </a:t>
            </a:r>
            <a:r>
              <a:rPr lang="nn-NO" sz="2400" dirty="0" smtClean="0">
                <a:cs typeface="Times New Roman" panose="02020603050405020304" pitchFamily="18" charset="0"/>
              </a:rPr>
              <a:t>ønskte eit </a:t>
            </a:r>
            <a:r>
              <a:rPr lang="nn-NO" sz="2400" b="1" dirty="0">
                <a:cs typeface="Times New Roman" panose="02020603050405020304" pitchFamily="18" charset="0"/>
              </a:rPr>
              <a:t>«sidespråk» </a:t>
            </a:r>
            <a:r>
              <a:rPr lang="nn-NO" sz="2400" dirty="0">
                <a:cs typeface="Times New Roman" panose="02020603050405020304" pitchFamily="18" charset="0"/>
              </a:rPr>
              <a:t>som kunne brukast av dei som </a:t>
            </a:r>
            <a:r>
              <a:rPr lang="nn-NO" sz="2400" dirty="0" smtClean="0">
                <a:cs typeface="Times New Roman" panose="02020603050405020304" pitchFamily="18" charset="0"/>
              </a:rPr>
              <a:t>ville (altså ikkje tvang).</a:t>
            </a:r>
          </a:p>
          <a:p>
            <a:pPr marL="1200150" lvl="2" indent="-285750">
              <a:buSzPct val="25000"/>
              <a:buFont typeface="Wingdings" charset="2"/>
              <a:buChar char="u"/>
            </a:pPr>
            <a:r>
              <a:rPr lang="nn-NO" sz="2400" dirty="0" smtClean="0">
                <a:cs typeface="Times New Roman" panose="02020603050405020304" pitchFamily="18" charset="0"/>
              </a:rPr>
              <a:t>Det ville </a:t>
            </a:r>
            <a:r>
              <a:rPr lang="nn-NO" sz="2400" dirty="0">
                <a:cs typeface="Times New Roman" panose="02020603050405020304" pitchFamily="18" charset="0"/>
              </a:rPr>
              <a:t>høve til å skrive ned eventyr, </a:t>
            </a:r>
            <a:r>
              <a:rPr lang="nn-NO" sz="2400" dirty="0" smtClean="0">
                <a:cs typeface="Times New Roman" panose="02020603050405020304" pitchFamily="18" charset="0"/>
              </a:rPr>
              <a:t>segner og andre folkelege </a:t>
            </a:r>
            <a:r>
              <a:rPr lang="nn-NO" sz="2400" dirty="0">
                <a:cs typeface="Times New Roman" panose="02020603050405020304" pitchFamily="18" charset="0"/>
              </a:rPr>
              <a:t>uttrykk (bondekulturen)</a:t>
            </a: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70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2800" dirty="0">
                <a:cs typeface="Times New Roman" pitchFamily="18" charset="0"/>
              </a:rPr>
              <a:t>P.A. Munch sitt </a:t>
            </a:r>
            <a:r>
              <a:rPr lang="nn-NO" altLang="nb-NO" sz="2800" dirty="0" smtClean="0">
                <a:cs typeface="Times New Roman" pitchFamily="18" charset="0"/>
              </a:rPr>
              <a:t>hovudmål: </a:t>
            </a:r>
          </a:p>
          <a:p>
            <a:pPr algn="ctr"/>
            <a:r>
              <a:rPr lang="nn-NO" altLang="nb-NO" sz="3200" b="1" dirty="0" smtClean="0">
                <a:cs typeface="Times New Roman" pitchFamily="18" charset="0"/>
              </a:rPr>
              <a:t>forsvare </a:t>
            </a:r>
            <a:r>
              <a:rPr lang="nn-NO" altLang="nb-NO" sz="3200" b="1" dirty="0">
                <a:cs typeface="Times New Roman" pitchFamily="18" charset="0"/>
              </a:rPr>
              <a:t>det eksisterande </a:t>
            </a:r>
            <a:r>
              <a:rPr lang="nn-NO" altLang="nb-NO" sz="3200" b="1" dirty="0" smtClean="0">
                <a:cs typeface="Times New Roman" pitchFamily="18" charset="0"/>
              </a:rPr>
              <a:t>skriftspråket</a:t>
            </a:r>
            <a:endParaRPr lang="nn-NO" altLang="nb-NO" sz="3200" b="1" dirty="0">
              <a:cs typeface="Times New Roman" pitchFamily="18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P.A. </a:t>
            </a:r>
            <a:r>
              <a:rPr lang="nn-NO" altLang="nb-NO" sz="2400" dirty="0" smtClean="0">
                <a:cs typeface="Times New Roman" pitchFamily="18" charset="0"/>
              </a:rPr>
              <a:t>Munch </a:t>
            </a:r>
            <a:r>
              <a:rPr lang="nn-NO" altLang="nb-NO" sz="2400" dirty="0">
                <a:cs typeface="Times New Roman" pitchFamily="18" charset="0"/>
              </a:rPr>
              <a:t>og andre som forsvarte det danske skriftspråket, meinte at </a:t>
            </a:r>
            <a:r>
              <a:rPr lang="nn-NO" altLang="nb-NO" sz="2400" b="1" dirty="0">
                <a:cs typeface="Times New Roman" pitchFamily="18" charset="0"/>
              </a:rPr>
              <a:t>danning, kultur og skriftspråk </a:t>
            </a:r>
            <a:r>
              <a:rPr lang="nn-NO" altLang="nb-NO" sz="2400" dirty="0">
                <a:cs typeface="Times New Roman" pitchFamily="18" charset="0"/>
              </a:rPr>
              <a:t>hang </a:t>
            </a:r>
            <a:r>
              <a:rPr lang="nn-NO" altLang="nb-NO" sz="2400" dirty="0" smtClean="0">
                <a:cs typeface="Times New Roman" pitchFamily="18" charset="0"/>
              </a:rPr>
              <a:t>saman.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n-NO" altLang="nb-NO" sz="2400" dirty="0">
              <a:cs typeface="Times New Roman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400" dirty="0" smtClean="0">
                <a:cs typeface="Times New Roman" pitchFamily="18" charset="0"/>
              </a:rPr>
              <a:t>Landsmålet </a:t>
            </a:r>
            <a:r>
              <a:rPr lang="nn-NO" altLang="nb-NO" sz="2400" dirty="0">
                <a:cs typeface="Times New Roman" pitchFamily="18" charset="0"/>
              </a:rPr>
              <a:t>kunne tolast på avgrensa område, men ikkje som eit fullverdig språk på alle samfunnsfelt. Å innføre landsmål ville vere eit </a:t>
            </a:r>
            <a:r>
              <a:rPr lang="nn-NO" altLang="nb-NO" sz="2400" b="1" dirty="0">
                <a:cs typeface="Times New Roman" pitchFamily="18" charset="0"/>
              </a:rPr>
              <a:t>kulturelt forfall</a:t>
            </a:r>
            <a:r>
              <a:rPr lang="nn-NO" altLang="nb-NO" sz="2400" dirty="0">
                <a:cs typeface="Times New Roman" pitchFamily="18" charset="0"/>
              </a:rPr>
              <a:t>.</a:t>
            </a:r>
            <a:endParaRPr lang="nb-NO" altLang="nb-NO" sz="2400" dirty="0">
              <a:cs typeface="Times New Roman" pitchFamily="18" charset="0"/>
            </a:endParaRP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43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sz="2800" dirty="0"/>
              <a:t>Eit nytt språk: </a:t>
            </a:r>
            <a:endParaRPr lang="nn-NO" sz="2800" dirty="0" smtClean="0"/>
          </a:p>
          <a:p>
            <a:pPr algn="ctr"/>
            <a:r>
              <a:rPr lang="nn-NO" sz="3200" b="1" dirty="0" smtClean="0"/>
              <a:t>Ivar </a:t>
            </a:r>
            <a:r>
              <a:rPr lang="nn-NO" sz="3200" b="1" dirty="0"/>
              <a:t>Aasen </a:t>
            </a:r>
            <a:r>
              <a:rPr lang="nn-NO" sz="2400" dirty="0"/>
              <a:t>(1813-1896</a:t>
            </a:r>
            <a:r>
              <a:rPr lang="nn-NO" sz="2400" dirty="0" smtClean="0"/>
              <a:t>)</a:t>
            </a:r>
            <a:endParaRPr lang="nn-NO" sz="2400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dirty="0" smtClean="0"/>
              <a:t>oppvekst </a:t>
            </a:r>
            <a:r>
              <a:rPr lang="nn-NO" sz="2800" dirty="0"/>
              <a:t>i eit miljø prega av </a:t>
            </a:r>
            <a:r>
              <a:rPr lang="nn-NO" sz="2800" b="1" dirty="0" smtClean="0"/>
              <a:t>opplysningstida</a:t>
            </a:r>
            <a:r>
              <a:rPr lang="nn-NO" sz="2800" dirty="0" smtClean="0"/>
              <a:t> </a:t>
            </a:r>
            <a:r>
              <a:rPr lang="nn-NO" sz="2800" dirty="0"/>
              <a:t>sine 	lærdomstradisjonar: Strøm, </a:t>
            </a:r>
            <a:r>
              <a:rPr lang="nn-NO" sz="2800" dirty="0" smtClean="0"/>
              <a:t>Aarflot</a:t>
            </a:r>
            <a:endParaRPr lang="nb-NO" sz="28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«</a:t>
            </a:r>
            <a:r>
              <a:rPr lang="nn-NO" sz="2800" b="1" dirty="0"/>
              <a:t>Om </a:t>
            </a:r>
            <a:r>
              <a:rPr lang="nn-NO" sz="2800" b="1" dirty="0" err="1"/>
              <a:t>vort</a:t>
            </a:r>
            <a:r>
              <a:rPr lang="nn-NO" sz="2800" b="1" dirty="0"/>
              <a:t> </a:t>
            </a:r>
            <a:r>
              <a:rPr lang="nn-NO" sz="2800" b="1" dirty="0" err="1"/>
              <a:t>Skriftsprog</a:t>
            </a:r>
            <a:r>
              <a:rPr lang="nn-NO" sz="2800" b="1" dirty="0"/>
              <a:t>» </a:t>
            </a:r>
            <a:r>
              <a:rPr lang="nn-NO" sz="2800" dirty="0"/>
              <a:t>(1836): programartikkel for eit 	nytt norsk </a:t>
            </a:r>
            <a:r>
              <a:rPr lang="nn-NO" sz="2800" dirty="0" smtClean="0"/>
              <a:t>språk</a:t>
            </a:r>
            <a:endParaRPr lang="nn-NO" sz="2800" dirty="0"/>
          </a:p>
          <a:p>
            <a:pPr>
              <a:buSzPct val="25000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dirty="0" smtClean="0"/>
              <a:t>1842-1868</a:t>
            </a:r>
            <a:r>
              <a:rPr lang="nn-NO" sz="2800" dirty="0"/>
              <a:t>: </a:t>
            </a:r>
            <a:r>
              <a:rPr lang="nn-NO" sz="2800" b="1" dirty="0"/>
              <a:t>reiser</a:t>
            </a:r>
            <a:r>
              <a:rPr lang="nn-NO" sz="2800" dirty="0"/>
              <a:t> over store deler av landet og </a:t>
            </a:r>
            <a:r>
              <a:rPr lang="nn-NO" sz="2800" b="1" dirty="0"/>
              <a:t>samlar</a:t>
            </a:r>
            <a:r>
              <a:rPr lang="nn-NO" sz="2800" dirty="0"/>
              <a:t> </a:t>
            </a:r>
            <a:r>
              <a:rPr lang="nn-NO" sz="2800" dirty="0" smtClean="0"/>
              <a:t>opplysningar </a:t>
            </a:r>
            <a:r>
              <a:rPr lang="nn-NO" sz="2800" dirty="0"/>
              <a:t>om språk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b="1" dirty="0"/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29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3200" b="1" dirty="0" smtClean="0">
                <a:cs typeface="Times New Roman" pitchFamily="18" charset="0"/>
              </a:rPr>
              <a:t>Ordtilfanget </a:t>
            </a:r>
            <a:r>
              <a:rPr lang="nn-NO" altLang="nb-NO" sz="3200" b="1" dirty="0">
                <a:cs typeface="Times New Roman" pitchFamily="18" charset="0"/>
              </a:rPr>
              <a:t>i </a:t>
            </a:r>
            <a:r>
              <a:rPr lang="nn-NO" altLang="nb-NO" sz="3200" b="1" i="1" dirty="0">
                <a:cs typeface="Times New Roman" pitchFamily="18" charset="0"/>
              </a:rPr>
              <a:t>Norsk Ordbog </a:t>
            </a:r>
            <a:r>
              <a:rPr lang="nn-NO" altLang="nb-NO" sz="2800" dirty="0">
                <a:cs typeface="Times New Roman" pitchFamily="18" charset="0"/>
              </a:rPr>
              <a:t>(1873</a:t>
            </a:r>
            <a:r>
              <a:rPr lang="nn-NO" altLang="nb-NO" sz="2800" dirty="0" smtClean="0">
                <a:cs typeface="Times New Roman" pitchFamily="18" charset="0"/>
              </a:rPr>
              <a:t>)</a:t>
            </a:r>
            <a:endParaRPr lang="nn-NO" altLang="nb-NO" sz="2800" dirty="0">
              <a:cs typeface="Times New Roman" pitchFamily="18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dirty="0" smtClean="0">
                <a:solidFill>
                  <a:srgbClr val="FF0000"/>
                </a:solidFill>
                <a:cs typeface="Times New Roman" pitchFamily="18" charset="0"/>
              </a:rPr>
              <a:t>31</a:t>
            </a:r>
            <a:r>
              <a:rPr lang="nn-NO" altLang="nb-NO" sz="2800" dirty="0" smtClean="0">
                <a:cs typeface="Times New Roman" pitchFamily="18" charset="0"/>
              </a:rPr>
              <a:t> </a:t>
            </a:r>
            <a:r>
              <a:rPr lang="nn-NO" altLang="nb-NO" sz="2800" dirty="0">
                <a:cs typeface="Times New Roman" pitchFamily="18" charset="0"/>
              </a:rPr>
              <a:t>% frå Vestlandet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dirty="0" smtClean="0">
                <a:solidFill>
                  <a:srgbClr val="FF0000"/>
                </a:solidFill>
                <a:cs typeface="Times New Roman" pitchFamily="18" charset="0"/>
              </a:rPr>
              <a:t>46</a:t>
            </a:r>
            <a:r>
              <a:rPr lang="nn-NO" altLang="nb-NO" sz="2800" dirty="0" smtClean="0">
                <a:cs typeface="Times New Roman" pitchFamily="18" charset="0"/>
              </a:rPr>
              <a:t> </a:t>
            </a:r>
            <a:r>
              <a:rPr lang="nn-NO" altLang="nb-NO" sz="2800" dirty="0">
                <a:cs typeface="Times New Roman" pitchFamily="18" charset="0"/>
              </a:rPr>
              <a:t>% frå Austlandet </a:t>
            </a: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dirty="0" smtClean="0">
                <a:solidFill>
                  <a:srgbClr val="FF0000"/>
                </a:solidFill>
                <a:cs typeface="Times New Roman" pitchFamily="18" charset="0"/>
              </a:rPr>
              <a:t>8</a:t>
            </a:r>
            <a:r>
              <a:rPr lang="nn-NO" altLang="nb-NO" sz="2800" dirty="0" smtClean="0">
                <a:cs typeface="Times New Roman" pitchFamily="18" charset="0"/>
              </a:rPr>
              <a:t> </a:t>
            </a:r>
            <a:r>
              <a:rPr lang="nn-NO" altLang="nb-NO" sz="2800" dirty="0">
                <a:cs typeface="Times New Roman" pitchFamily="18" charset="0"/>
              </a:rPr>
              <a:t>% frå Trøndelag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dirty="0">
                <a:solidFill>
                  <a:srgbClr val="FF0000"/>
                </a:solidFill>
                <a:cs typeface="Times New Roman" pitchFamily="18" charset="0"/>
              </a:rPr>
              <a:t>8</a:t>
            </a:r>
            <a:r>
              <a:rPr lang="nn-NO" altLang="nb-NO" sz="2800" dirty="0">
                <a:cs typeface="Times New Roman" pitchFamily="18" charset="0"/>
              </a:rPr>
              <a:t> % frå Nord-Noreg </a:t>
            </a: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dirty="0">
                <a:solidFill>
                  <a:srgbClr val="FF0000"/>
                </a:solidFill>
                <a:cs typeface="Times New Roman" pitchFamily="18" charset="0"/>
              </a:rPr>
              <a:t>7</a:t>
            </a:r>
            <a:r>
              <a:rPr lang="nn-NO" altLang="nb-NO" sz="2800" dirty="0">
                <a:cs typeface="Times New Roman" pitchFamily="18" charset="0"/>
              </a:rPr>
              <a:t> % frå </a:t>
            </a:r>
            <a:r>
              <a:rPr lang="nn-NO" altLang="nb-NO" sz="2800" dirty="0" smtClean="0">
                <a:cs typeface="Times New Roman" pitchFamily="18" charset="0"/>
              </a:rPr>
              <a:t>Sørlandet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n-NO" altLang="nb-NO" sz="2800" dirty="0">
              <a:cs typeface="Times New Roman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dirty="0">
                <a:cs typeface="Times New Roman" pitchFamily="18" charset="0"/>
              </a:rPr>
              <a:t>(kjelde:</a:t>
            </a:r>
            <a:r>
              <a:rPr lang="nn-NO" altLang="nb-NO" sz="2800" dirty="0">
                <a:cs typeface="Times New Roman" pitchFamily="18" charset="0"/>
                <a:hlinkClick r:id="rId3"/>
              </a:rPr>
              <a:t> </a:t>
            </a:r>
            <a:r>
              <a:rPr lang="nn-NO" altLang="nb-NO" sz="2800" u="sng" dirty="0">
                <a:cs typeface="Times New Roman" pitchFamily="18" charset="0"/>
                <a:hlinkClick r:id="rId3"/>
              </a:rPr>
              <a:t>www.allkunne.no</a:t>
            </a:r>
            <a:r>
              <a:rPr lang="nn-NO" altLang="nb-NO" sz="2800" dirty="0">
                <a:cs typeface="Times New Roman" pitchFamily="18" charset="0"/>
              </a:rPr>
              <a:t>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b="1" dirty="0"/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847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sz="3200" b="1" dirty="0"/>
              <a:t>Aasens arbeid i tre </a:t>
            </a:r>
            <a:r>
              <a:rPr lang="nn-NO" sz="3200" b="1" dirty="0" smtClean="0"/>
              <a:t>fasar</a:t>
            </a:r>
            <a:endParaRPr lang="nn-NO" sz="32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nn-NO" sz="2800" b="1" dirty="0"/>
              <a:t>Før 1850: </a:t>
            </a:r>
            <a:r>
              <a:rPr lang="nn-NO" sz="2800" dirty="0"/>
              <a:t>utfordrar ikkje rådande </a:t>
            </a:r>
            <a:r>
              <a:rPr lang="nn-NO" sz="2800" dirty="0" smtClean="0"/>
              <a:t>tenkjemåte</a:t>
            </a:r>
          </a:p>
          <a:p>
            <a:pPr marL="514350" indent="-514350">
              <a:buAutoNum type="arabicPeriod"/>
            </a:pPr>
            <a:endParaRPr lang="nn-NO" sz="2800" dirty="0"/>
          </a:p>
          <a:p>
            <a:pPr marL="514350" indent="-514350">
              <a:buAutoNum type="arabicPeriod"/>
            </a:pPr>
            <a:r>
              <a:rPr lang="nn-NO" sz="2800" b="1" dirty="0" smtClean="0"/>
              <a:t>1850 </a:t>
            </a:r>
            <a:r>
              <a:rPr lang="nn-NO" sz="2800" b="1" dirty="0"/>
              <a:t>– 1858: </a:t>
            </a:r>
            <a:r>
              <a:rPr lang="nn-NO" sz="2800" dirty="0"/>
              <a:t>freistar overtyde eliten med nasjonalromantiske </a:t>
            </a:r>
            <a:r>
              <a:rPr lang="nn-NO" sz="2800" dirty="0" smtClean="0"/>
              <a:t>argument</a:t>
            </a:r>
          </a:p>
          <a:p>
            <a:pPr marL="514350" indent="-514350">
              <a:buAutoNum type="arabicPeriod"/>
            </a:pPr>
            <a:endParaRPr lang="nn-NO" sz="2800" dirty="0"/>
          </a:p>
          <a:p>
            <a:pPr marL="514350" indent="-514350">
              <a:buAutoNum type="arabicPeriod"/>
            </a:pPr>
            <a:r>
              <a:rPr lang="nn-NO" sz="2800" b="1" dirty="0"/>
              <a:t>Etter 1858: </a:t>
            </a:r>
            <a:r>
              <a:rPr lang="nn-NO" sz="2800" dirty="0"/>
              <a:t>utfordrar det rådande synet på kultur og språk</a:t>
            </a: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30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sz="3200" b="1" dirty="0" smtClean="0"/>
              <a:t>Etter </a:t>
            </a:r>
            <a:r>
              <a:rPr lang="nn-NO" sz="3200" b="1" dirty="0"/>
              <a:t>1860: </a:t>
            </a:r>
            <a:endParaRPr lang="nn-NO" sz="3200" b="1" dirty="0" smtClean="0"/>
          </a:p>
          <a:p>
            <a:pPr algn="ctr"/>
            <a:r>
              <a:rPr lang="nn-NO" sz="3200" b="1" dirty="0" smtClean="0"/>
              <a:t>landsmålet </a:t>
            </a:r>
            <a:r>
              <a:rPr lang="nn-NO" sz="3200" b="1" dirty="0"/>
              <a:t>som motkulturelt prosjekt</a:t>
            </a:r>
            <a:endParaRPr lang="nb-NO" sz="32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400" dirty="0" smtClean="0">
                <a:cs typeface="Times New Roman" pitchFamily="18" charset="0"/>
              </a:rPr>
              <a:t>landsmålet ein konkret </a:t>
            </a:r>
            <a:r>
              <a:rPr lang="nn-NO" altLang="nb-NO" sz="2400" dirty="0">
                <a:cs typeface="Times New Roman" pitchFamily="18" charset="0"/>
              </a:rPr>
              <a:t>utfordrar til </a:t>
            </a:r>
            <a:r>
              <a:rPr lang="nn-NO" altLang="nb-NO" sz="2400" dirty="0" smtClean="0">
                <a:cs typeface="Times New Roman" pitchFamily="18" charset="0"/>
              </a:rPr>
              <a:t>dansk-norsk</a:t>
            </a:r>
            <a:endParaRPr lang="nb-NO" sz="24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4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4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400" dirty="0" smtClean="0">
                <a:cs typeface="Times New Roman" pitchFamily="18" charset="0"/>
              </a:rPr>
              <a:t>eit </a:t>
            </a:r>
            <a:r>
              <a:rPr lang="nn-NO" altLang="nb-NO" sz="2400" dirty="0">
                <a:cs typeface="Times New Roman" pitchFamily="18" charset="0"/>
              </a:rPr>
              <a:t>motkulturelt </a:t>
            </a:r>
            <a:r>
              <a:rPr lang="nn-NO" altLang="nb-NO" sz="2400" b="1" dirty="0">
                <a:cs typeface="Times New Roman" pitchFamily="18" charset="0"/>
              </a:rPr>
              <a:t>alternativ </a:t>
            </a:r>
            <a:r>
              <a:rPr lang="nn-NO" altLang="nb-NO" sz="2400" dirty="0">
                <a:cs typeface="Times New Roman" pitchFamily="18" charset="0"/>
              </a:rPr>
              <a:t>til</a:t>
            </a:r>
            <a:r>
              <a:rPr lang="nn-NO" altLang="nb-NO" sz="2400" b="1" dirty="0">
                <a:cs typeface="Times New Roman" pitchFamily="18" charset="0"/>
              </a:rPr>
              <a:t> </a:t>
            </a:r>
            <a:r>
              <a:rPr lang="nn-NO" altLang="nb-NO" sz="2400" dirty="0" smtClean="0">
                <a:cs typeface="Times New Roman" pitchFamily="18" charset="0"/>
              </a:rPr>
              <a:t>skriftspråket til eliten, </a:t>
            </a:r>
            <a:r>
              <a:rPr lang="nn-NO" altLang="nb-NO" sz="2400" dirty="0">
                <a:cs typeface="Times New Roman" pitchFamily="18" charset="0"/>
              </a:rPr>
              <a:t>som </a:t>
            </a:r>
            <a:r>
              <a:rPr lang="nn-NO" altLang="nb-NO" sz="2400" b="1" dirty="0">
                <a:cs typeface="Times New Roman" pitchFamily="18" charset="0"/>
              </a:rPr>
              <a:t>utfordra </a:t>
            </a:r>
            <a:r>
              <a:rPr lang="nn-NO" altLang="nb-NO" sz="2400" b="1" dirty="0" smtClean="0">
                <a:cs typeface="Times New Roman" pitchFamily="18" charset="0"/>
              </a:rPr>
              <a:t>eliten</a:t>
            </a:r>
            <a:r>
              <a:rPr lang="nn-NO" altLang="nb-NO" sz="2400" dirty="0" smtClean="0">
                <a:cs typeface="Times New Roman" pitchFamily="18" charset="0"/>
              </a:rPr>
              <a:t> sitt </a:t>
            </a:r>
            <a:r>
              <a:rPr lang="nn-NO" altLang="nb-NO" sz="2400" dirty="0">
                <a:cs typeface="Times New Roman" pitchFamily="18" charset="0"/>
              </a:rPr>
              <a:t>syn på verdiar, kultur og </a:t>
            </a:r>
            <a:r>
              <a:rPr lang="nn-NO" altLang="nb-NO" sz="2400" dirty="0" smtClean="0">
                <a:cs typeface="Times New Roman" pitchFamily="18" charset="0"/>
              </a:rPr>
              <a:t>opplysning:</a:t>
            </a:r>
          </a:p>
          <a:p>
            <a:pPr marL="1200150" lvl="2" indent="-285750">
              <a:buSzPct val="25000"/>
              <a:buFont typeface="Wingdings" charset="2"/>
              <a:buChar char="u"/>
            </a:pPr>
            <a:endParaRPr lang="nn-NO" altLang="nb-NO" sz="1200" dirty="0" smtClean="0">
              <a:cs typeface="Times New Roman" pitchFamily="18" charset="0"/>
            </a:endParaRPr>
          </a:p>
          <a:p>
            <a:pPr marL="1200150" lvl="2" indent="-285750">
              <a:buSzPct val="25000"/>
              <a:buFont typeface="Wingdings" charset="2"/>
              <a:buChar char="u"/>
            </a:pPr>
            <a:r>
              <a:rPr lang="nn-NO" altLang="nb-NO" sz="2400" dirty="0" smtClean="0">
                <a:cs typeface="Times New Roman" pitchFamily="18" charset="0"/>
              </a:rPr>
              <a:t>Eliten </a:t>
            </a:r>
            <a:r>
              <a:rPr lang="nn-NO" altLang="nb-NO" sz="2400" dirty="0">
                <a:cs typeface="Times New Roman" pitchFamily="18" charset="0"/>
              </a:rPr>
              <a:t>skulle integrerast i allmugekulturen, kome allmugen i møte</a:t>
            </a:r>
            <a:r>
              <a:rPr lang="nn-NO" altLang="nb-NO" sz="2400" dirty="0" smtClean="0">
                <a:cs typeface="Times New Roman" pitchFamily="18" charset="0"/>
              </a:rPr>
              <a:t>.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428009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449768" y="1258422"/>
            <a:ext cx="8244464" cy="3106681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2800" dirty="0" smtClean="0"/>
              <a:t>Kapittel 12 </a:t>
            </a:r>
          </a:p>
          <a:p>
            <a:pPr algn="ctr"/>
            <a:endParaRPr lang="nb-NO" sz="2800" dirty="0" smtClean="0"/>
          </a:p>
          <a:p>
            <a:pPr algn="ctr"/>
            <a:r>
              <a:rPr lang="nn-NO" sz="4000" b="1" dirty="0"/>
              <a:t>Norsk språkhistorie på 1800-talet</a:t>
            </a:r>
            <a:br>
              <a:rPr lang="nn-NO" sz="4000" b="1" dirty="0"/>
            </a:br>
            <a:endParaRPr lang="nb-NO" sz="2400" b="1" dirty="0"/>
          </a:p>
          <a:p>
            <a:pPr algn="ctr"/>
            <a:r>
              <a:rPr lang="nn-NO" sz="3600" dirty="0" smtClean="0"/>
              <a:t> </a:t>
            </a:r>
            <a:r>
              <a:rPr lang="nn-NO" sz="2800" dirty="0"/>
              <a:t>S</a:t>
            </a:r>
            <a:r>
              <a:rPr lang="nn-NO" sz="2800" dirty="0" smtClean="0"/>
              <a:t>pråk </a:t>
            </a:r>
            <a:r>
              <a:rPr lang="nn-NO" sz="2800" dirty="0"/>
              <a:t>er meir enn rettskriving</a:t>
            </a:r>
          </a:p>
        </p:txBody>
      </p:sp>
    </p:spTree>
    <p:extLst>
      <p:ext uri="{BB962C8B-B14F-4D97-AF65-F5344CB8AC3E}">
        <p14:creationId xmlns:p14="http://schemas.microsoft.com/office/powerpoint/2010/main" val="182496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200" b="1" dirty="0" smtClean="0"/>
              <a:t>Oppsummering</a:t>
            </a:r>
            <a:endParaRPr lang="nb-NO" sz="40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2130425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800" dirty="0" smtClean="0">
                <a:cs typeface="Times New Roman" panose="02020603050405020304" pitchFamily="18" charset="0"/>
              </a:rPr>
              <a:t>Tre </a:t>
            </a:r>
            <a:r>
              <a:rPr lang="nn-NO" sz="2800" dirty="0">
                <a:cs typeface="Times New Roman" panose="02020603050405020304" pitchFamily="18" charset="0"/>
              </a:rPr>
              <a:t>språklege strategiar gjennom </a:t>
            </a:r>
            <a:r>
              <a:rPr lang="nn-NO" sz="2800" dirty="0" smtClean="0">
                <a:cs typeface="Times New Roman" panose="02020603050405020304" pitchFamily="18" charset="0"/>
              </a:rPr>
              <a:t>1800-talet</a:t>
            </a:r>
            <a:endParaRPr lang="nn-NO" sz="2800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nn-NO" sz="2800" dirty="0">
              <a:cs typeface="Times New Roman" panose="02020603050405020304" pitchFamily="18" charset="0"/>
            </a:endParaRPr>
          </a:p>
          <a:p>
            <a:pPr>
              <a:buSzPct val="25000"/>
            </a:pPr>
            <a:r>
              <a:rPr lang="nn-NO" sz="2800" b="1" dirty="0" smtClean="0">
                <a:cs typeface="Times New Roman" panose="02020603050405020304" pitchFamily="18" charset="0"/>
              </a:rPr>
              <a:t>1. </a:t>
            </a:r>
            <a:r>
              <a:rPr lang="nn-NO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Fortsatt dansk: </a:t>
            </a:r>
            <a:r>
              <a:rPr lang="nn-NO" sz="2400" dirty="0" smtClean="0">
                <a:cs typeface="Times New Roman" panose="02020603050405020304" pitchFamily="18" charset="0"/>
              </a:rPr>
              <a:t>«</a:t>
            </a:r>
            <a:r>
              <a:rPr lang="nn-NO" sz="2400" dirty="0" err="1" smtClean="0">
                <a:cs typeface="Times New Roman" panose="02020603050405020304" pitchFamily="18" charset="0"/>
              </a:rPr>
              <a:t>Modersmaalet</a:t>
            </a:r>
            <a:r>
              <a:rPr lang="nn-NO" sz="2400" dirty="0">
                <a:cs typeface="Times New Roman" panose="02020603050405020304" pitchFamily="18" charset="0"/>
              </a:rPr>
              <a:t>»): </a:t>
            </a:r>
            <a:r>
              <a:rPr lang="nn-NO" sz="2400" dirty="0" smtClean="0">
                <a:cs typeface="Times New Roman" panose="02020603050405020304" pitchFamily="18" charset="0"/>
              </a:rPr>
              <a:t>Munch</a:t>
            </a:r>
            <a:r>
              <a:rPr lang="nn-NO" sz="2400" dirty="0">
                <a:cs typeface="Times New Roman" panose="02020603050405020304" pitchFamily="18" charset="0"/>
              </a:rPr>
              <a:t>, Welhaven</a:t>
            </a:r>
          </a:p>
          <a:p>
            <a:pPr>
              <a:buSzPct val="25000"/>
            </a:pPr>
            <a:endParaRPr lang="nb-NO" sz="2400" dirty="0"/>
          </a:p>
          <a:p>
            <a:pPr>
              <a:buSzPct val="25000"/>
            </a:pPr>
            <a:r>
              <a:rPr lang="nn-NO" sz="2800" b="1" dirty="0" smtClean="0">
                <a:cs typeface="Times New Roman" panose="02020603050405020304" pitchFamily="18" charset="0"/>
              </a:rPr>
              <a:t>2. </a:t>
            </a:r>
            <a:r>
              <a:rPr lang="nn-NO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Fornorsking</a:t>
            </a:r>
            <a:r>
              <a:rPr lang="nn-NO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  <a:r>
              <a:rPr lang="nn-NO" sz="2400" dirty="0">
                <a:cs typeface="Times New Roman" panose="02020603050405020304" pitchFamily="18" charset="0"/>
              </a:rPr>
              <a:t>Wergeland, Asbjørnsen/Moe, Knudsen</a:t>
            </a:r>
          </a:p>
          <a:p>
            <a:pPr>
              <a:buSzPct val="25000"/>
            </a:pPr>
            <a:endParaRPr lang="nb-NO" sz="2800" dirty="0" smtClean="0"/>
          </a:p>
          <a:p>
            <a:pPr>
              <a:buSzPct val="25000"/>
            </a:pPr>
            <a:r>
              <a:rPr lang="nn-NO" sz="2800" b="1" dirty="0" smtClean="0">
                <a:cs typeface="Times New Roman" panose="02020603050405020304" pitchFamily="18" charset="0"/>
              </a:rPr>
              <a:t>3. </a:t>
            </a:r>
            <a:r>
              <a:rPr lang="nn-NO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Nytt </a:t>
            </a:r>
            <a:r>
              <a:rPr lang="nn-NO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skriftspråk: </a:t>
            </a:r>
            <a:r>
              <a:rPr lang="nn-NO" sz="2400" dirty="0" smtClean="0">
                <a:cs typeface="Times New Roman" panose="02020603050405020304" pitchFamily="18" charset="0"/>
              </a:rPr>
              <a:t>Aasen </a:t>
            </a:r>
            <a:r>
              <a:rPr lang="nn-NO" sz="2400" dirty="0">
                <a:cs typeface="Times New Roman" panose="02020603050405020304" pitchFamily="18" charset="0"/>
              </a:rPr>
              <a:t>(Munchs «sidespråk»)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b="1" dirty="0"/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11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sz="3200" b="1" dirty="0" smtClean="0"/>
              <a:t>Nokre </a:t>
            </a:r>
            <a:r>
              <a:rPr lang="nn-NO" sz="3200" b="1" dirty="0"/>
              <a:t>viktige hendingar og </a:t>
            </a:r>
            <a:r>
              <a:rPr lang="nn-NO" sz="3200" b="1" dirty="0" smtClean="0"/>
              <a:t>årstal</a:t>
            </a:r>
            <a:endParaRPr lang="nn-NO" sz="32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1878</a:t>
            </a:r>
            <a:r>
              <a:rPr lang="nn-NO" sz="2800" dirty="0"/>
              <a:t>: U</a:t>
            </a:r>
            <a:r>
              <a:rPr lang="nn-NO" sz="2800" dirty="0" smtClean="0"/>
              <a:t>ndervisning </a:t>
            </a:r>
            <a:r>
              <a:rPr lang="nn-NO" sz="2800" dirty="0"/>
              <a:t>på «</a:t>
            </a:r>
            <a:r>
              <a:rPr lang="nn-NO" sz="2800" dirty="0" err="1"/>
              <a:t>Børnenes</a:t>
            </a:r>
            <a:r>
              <a:rPr lang="nn-NO" sz="2800" dirty="0"/>
              <a:t> </a:t>
            </a:r>
            <a:r>
              <a:rPr lang="nn-NO" sz="2800" dirty="0" err="1"/>
              <a:t>eget</a:t>
            </a:r>
            <a:r>
              <a:rPr lang="nn-NO" sz="2800" dirty="0"/>
              <a:t> </a:t>
            </a:r>
            <a:r>
              <a:rPr lang="nn-NO" sz="2800" dirty="0" err="1"/>
              <a:t>Talesprog</a:t>
            </a:r>
            <a:r>
              <a:rPr lang="nn-NO" sz="2800" dirty="0" smtClean="0"/>
              <a:t>»</a:t>
            </a:r>
            <a:endParaRPr lang="nb-NO" sz="2800" b="1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3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1885</a:t>
            </a:r>
            <a:r>
              <a:rPr lang="nn-NO" sz="2800" dirty="0"/>
              <a:t>: </a:t>
            </a:r>
            <a:r>
              <a:rPr lang="nn-NO" sz="2800" dirty="0" smtClean="0"/>
              <a:t>Jamstellingsvedtaket</a:t>
            </a:r>
            <a:endParaRPr lang="nb-NO" sz="28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3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/>
              <a:t>1892</a:t>
            </a:r>
            <a:r>
              <a:rPr lang="nn-NO" sz="2800" dirty="0"/>
              <a:t>: Skulestyra i den enkelte kommunen avgjer kva som skal vere opplæringsmål</a:t>
            </a: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474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3200" b="1" dirty="0" smtClean="0">
                <a:cs typeface="Times New Roman" pitchFamily="18" charset="0"/>
              </a:rPr>
              <a:t>Etter </a:t>
            </a:r>
            <a:r>
              <a:rPr lang="nn-NO" altLang="nb-NO" sz="3200" b="1" dirty="0">
                <a:cs typeface="Times New Roman" pitchFamily="18" charset="0"/>
              </a:rPr>
              <a:t>1860</a:t>
            </a:r>
            <a:endParaRPr lang="nb-NO" sz="32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884313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dirty="0" smtClean="0">
                <a:cs typeface="Times New Roman" pitchFamily="18" charset="0"/>
              </a:rPr>
              <a:t>Noreg </a:t>
            </a:r>
            <a:r>
              <a:rPr lang="nn-NO" altLang="nb-NO" sz="2800" dirty="0">
                <a:cs typeface="Times New Roman" pitchFamily="18" charset="0"/>
              </a:rPr>
              <a:t>vert </a:t>
            </a:r>
            <a:r>
              <a:rPr lang="nn-NO" altLang="nb-NO" sz="2800" dirty="0" smtClean="0">
                <a:cs typeface="Times New Roman" pitchFamily="18" charset="0"/>
              </a:rPr>
              <a:t>industrialisert/modernisert</a:t>
            </a:r>
            <a:r>
              <a:rPr lang="nn-NO" altLang="nb-NO" sz="2800" dirty="0">
                <a:cs typeface="Times New Roman" pitchFamily="18" charset="0"/>
              </a:rPr>
              <a:t>: eit organisasjonssamfunn i utvikling</a:t>
            </a:r>
            <a:r>
              <a:rPr lang="nn-NO" altLang="nb-NO" sz="2800" dirty="0" smtClean="0">
                <a:cs typeface="Times New Roman" pitchFamily="18" charset="0"/>
              </a:rPr>
              <a:t>. </a:t>
            </a:r>
          </a:p>
          <a:p>
            <a:pPr marL="1200150" lvl="2" indent="-285750">
              <a:buSzPct val="25000"/>
              <a:buFont typeface="Wingdings" charset="2"/>
              <a:buChar char="u"/>
            </a:pPr>
            <a:r>
              <a:rPr lang="nn-NO" altLang="nb-NO" sz="2800" dirty="0" smtClean="0">
                <a:cs typeface="Times New Roman" pitchFamily="18" charset="0"/>
              </a:rPr>
              <a:t>Fleire </a:t>
            </a:r>
            <a:r>
              <a:rPr lang="nn-NO" altLang="nb-NO" sz="2800" b="1" dirty="0">
                <a:cs typeface="Times New Roman" pitchFamily="18" charset="0"/>
              </a:rPr>
              <a:t>organisasjonar</a:t>
            </a:r>
            <a:r>
              <a:rPr lang="nn-NO" altLang="nb-NO" sz="2800" dirty="0">
                <a:cs typeface="Times New Roman" pitchFamily="18" charset="0"/>
              </a:rPr>
              <a:t> engasjerer seg i målsaka, som får sterke støttespelarar: </a:t>
            </a:r>
            <a:endParaRPr lang="nn-NO" altLang="nb-NO" sz="2800" dirty="0" smtClean="0">
              <a:cs typeface="Times New Roman" pitchFamily="18" charset="0"/>
            </a:endParaRPr>
          </a:p>
          <a:p>
            <a:pPr marL="2114550" lvl="4" indent="-285750">
              <a:buSzPct val="25000"/>
              <a:buFont typeface="Wingdings" charset="2"/>
              <a:buChar char="u"/>
            </a:pPr>
            <a:r>
              <a:rPr lang="nn-NO" altLang="nb-NO" sz="2400" dirty="0">
                <a:solidFill>
                  <a:srgbClr val="FF0000"/>
                </a:solidFill>
                <a:cs typeface="Times New Roman" pitchFamily="18" charset="0"/>
              </a:rPr>
              <a:t>f</a:t>
            </a:r>
            <a:r>
              <a:rPr lang="nn-NO" altLang="nb-NO" sz="2400" dirty="0" smtClean="0">
                <a:solidFill>
                  <a:srgbClr val="FF0000"/>
                </a:solidFill>
                <a:cs typeface="Times New Roman" pitchFamily="18" charset="0"/>
              </a:rPr>
              <a:t>orlag</a:t>
            </a:r>
          </a:p>
          <a:p>
            <a:pPr marL="2114550" lvl="4" indent="-285750">
              <a:buSzPct val="25000"/>
              <a:buFont typeface="Wingdings" charset="2"/>
              <a:buChar char="u"/>
            </a:pPr>
            <a:r>
              <a:rPr lang="nn-NO" altLang="nb-NO" sz="2400" dirty="0">
                <a:solidFill>
                  <a:srgbClr val="FF0000"/>
                </a:solidFill>
                <a:cs typeface="Times New Roman" pitchFamily="18" charset="0"/>
              </a:rPr>
              <a:t>o</a:t>
            </a:r>
            <a:r>
              <a:rPr lang="nn-NO" altLang="nb-NO" sz="2400" dirty="0" smtClean="0">
                <a:solidFill>
                  <a:srgbClr val="FF0000"/>
                </a:solidFill>
                <a:cs typeface="Times New Roman" pitchFamily="18" charset="0"/>
              </a:rPr>
              <a:t>rganisasjonar</a:t>
            </a:r>
          </a:p>
          <a:p>
            <a:pPr marL="2114550" lvl="4" indent="-285750">
              <a:buSzPct val="25000"/>
              <a:buFont typeface="Wingdings" charset="2"/>
              <a:buChar char="u"/>
            </a:pPr>
            <a:r>
              <a:rPr lang="nn-NO" altLang="nb-NO" sz="2400" dirty="0">
                <a:solidFill>
                  <a:srgbClr val="FF0000"/>
                </a:solidFill>
                <a:cs typeface="Times New Roman" pitchFamily="18" charset="0"/>
              </a:rPr>
              <a:t>t</a:t>
            </a:r>
            <a:r>
              <a:rPr lang="nn-NO" altLang="nb-NO" sz="2400" dirty="0" smtClean="0">
                <a:solidFill>
                  <a:srgbClr val="FF0000"/>
                </a:solidFill>
                <a:cs typeface="Times New Roman" pitchFamily="18" charset="0"/>
              </a:rPr>
              <a:t>idsskrift</a:t>
            </a:r>
          </a:p>
          <a:p>
            <a:pPr marL="2114550" lvl="4" indent="-285750">
              <a:buSzPct val="25000"/>
              <a:buFont typeface="Wingdings" charset="2"/>
              <a:buChar char="u"/>
            </a:pPr>
            <a:r>
              <a:rPr lang="nn-NO" altLang="nb-NO" sz="2400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nn-NO" altLang="nb-NO" sz="2400" dirty="0" smtClean="0">
                <a:solidFill>
                  <a:srgbClr val="FF0000"/>
                </a:solidFill>
                <a:cs typeface="Times New Roman" pitchFamily="18" charset="0"/>
              </a:rPr>
              <a:t>lad</a:t>
            </a:r>
          </a:p>
          <a:p>
            <a:pPr marL="2114550" lvl="4" indent="-285750">
              <a:buSzPct val="25000"/>
              <a:buFont typeface="Wingdings" charset="2"/>
              <a:buChar char="u"/>
            </a:pPr>
            <a:r>
              <a:rPr lang="nn-NO" altLang="nb-NO" sz="2400" dirty="0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nn-NO" altLang="nb-NO" sz="2400" dirty="0" smtClean="0">
                <a:solidFill>
                  <a:srgbClr val="FF0000"/>
                </a:solidFill>
                <a:cs typeface="Times New Roman" pitchFamily="18" charset="0"/>
              </a:rPr>
              <a:t>viser</a:t>
            </a:r>
          </a:p>
          <a:p>
            <a:pPr marL="2114550" lvl="4" indent="-285750">
              <a:buSzPct val="25000"/>
              <a:buFont typeface="Wingdings" charset="2"/>
              <a:buChar char="u"/>
            </a:pPr>
            <a:r>
              <a:rPr lang="nn-NO" altLang="nb-NO" sz="2400" dirty="0">
                <a:solidFill>
                  <a:srgbClr val="FF0000"/>
                </a:solidFill>
                <a:cs typeface="Times New Roman" pitchFamily="18" charset="0"/>
              </a:rPr>
              <a:t>l</a:t>
            </a:r>
            <a:r>
              <a:rPr lang="nn-NO" altLang="nb-NO" sz="2400" dirty="0" smtClean="0">
                <a:solidFill>
                  <a:srgbClr val="FF0000"/>
                </a:solidFill>
                <a:cs typeface="Times New Roman" pitchFamily="18" charset="0"/>
              </a:rPr>
              <a:t>ærarar</a:t>
            </a:r>
          </a:p>
          <a:p>
            <a:pPr marL="2114550" lvl="4" indent="-285750">
              <a:buSzPct val="25000"/>
              <a:buFont typeface="Wingdings" charset="2"/>
              <a:buChar char="u"/>
            </a:pPr>
            <a:r>
              <a:rPr lang="nn-NO" altLang="nb-NO" sz="2400" dirty="0">
                <a:solidFill>
                  <a:srgbClr val="FF0000"/>
                </a:solidFill>
                <a:cs typeface="Times New Roman" pitchFamily="18" charset="0"/>
              </a:rPr>
              <a:t>f</a:t>
            </a:r>
            <a:r>
              <a:rPr lang="nn-NO" altLang="nb-NO" sz="2400" dirty="0" smtClean="0">
                <a:solidFill>
                  <a:srgbClr val="FF0000"/>
                </a:solidFill>
                <a:cs typeface="Times New Roman" pitchFamily="18" charset="0"/>
              </a:rPr>
              <a:t>olkehøgskular</a:t>
            </a:r>
          </a:p>
        </p:txBody>
      </p:sp>
    </p:spTree>
    <p:extLst>
      <p:ext uri="{BB962C8B-B14F-4D97-AF65-F5344CB8AC3E}">
        <p14:creationId xmlns:p14="http://schemas.microsoft.com/office/powerpoint/2010/main" val="17908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3200" b="1" dirty="0" smtClean="0">
                <a:cs typeface="Times New Roman" pitchFamily="18" charset="0"/>
              </a:rPr>
              <a:t>Etter 1860, forts.</a:t>
            </a:r>
            <a:endParaRPr lang="nb-NO" sz="32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884313"/>
            <a:ext cx="820891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endParaRPr lang="nn-NO" altLang="nb-NO" sz="1400" dirty="0" smtClean="0">
              <a:cs typeface="Times New Roman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dirty="0" smtClean="0">
                <a:cs typeface="Times New Roman" pitchFamily="18" charset="0"/>
              </a:rPr>
              <a:t>Fleire </a:t>
            </a:r>
            <a:r>
              <a:rPr lang="nn-NO" altLang="nb-NO" sz="2800" b="1" dirty="0">
                <a:cs typeface="Times New Roman" pitchFamily="18" charset="0"/>
              </a:rPr>
              <a:t>forfattarar</a:t>
            </a:r>
            <a:r>
              <a:rPr lang="nn-NO" altLang="nb-NO" sz="2800" dirty="0">
                <a:cs typeface="Times New Roman" pitchFamily="18" charset="0"/>
              </a:rPr>
              <a:t> tek landsmålet i </a:t>
            </a:r>
            <a:r>
              <a:rPr lang="nn-NO" altLang="nb-NO" sz="2800" dirty="0" smtClean="0">
                <a:cs typeface="Times New Roman" pitchFamily="18" charset="0"/>
              </a:rPr>
              <a:t>bruk: 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n-NO" altLang="nb-NO" sz="2800" b="1" dirty="0" smtClean="0">
                <a:cs typeface="Times New Roman" pitchFamily="18" charset="0"/>
              </a:rPr>
              <a:t>Vinje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n-NO" altLang="nb-NO" sz="2800" b="1" dirty="0" smtClean="0">
                <a:cs typeface="Times New Roman" pitchFamily="18" charset="0"/>
              </a:rPr>
              <a:t>Garborg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n-NO" altLang="nb-NO" sz="2800" b="1" dirty="0" smtClean="0">
                <a:cs typeface="Times New Roman" pitchFamily="18" charset="0"/>
              </a:rPr>
              <a:t>Olaus </a:t>
            </a:r>
            <a:r>
              <a:rPr lang="nn-NO" altLang="nb-NO" sz="2800" b="1" dirty="0">
                <a:cs typeface="Times New Roman" pitchFamily="18" charset="0"/>
              </a:rPr>
              <a:t>Fjørtoft </a:t>
            </a:r>
            <a:r>
              <a:rPr lang="nn-NO" altLang="nb-NO" sz="2800" dirty="0">
                <a:cs typeface="Times New Roman" pitchFamily="18" charset="0"/>
              </a:rPr>
              <a:t>bryt med Aasen-normalen, ønskjer </a:t>
            </a:r>
            <a:r>
              <a:rPr lang="nn-NO" altLang="nb-NO" sz="2800" i="1" dirty="0">
                <a:cs typeface="Times New Roman" pitchFamily="18" charset="0"/>
              </a:rPr>
              <a:t>ortofon</a:t>
            </a:r>
            <a:r>
              <a:rPr lang="nn-NO" altLang="nb-NO" sz="2800" dirty="0">
                <a:cs typeface="Times New Roman" pitchFamily="18" charset="0"/>
              </a:rPr>
              <a:t> </a:t>
            </a:r>
            <a:r>
              <a:rPr lang="nn-NO" altLang="nb-NO" sz="2800" dirty="0" smtClean="0">
                <a:cs typeface="Times New Roman" pitchFamily="18" charset="0"/>
              </a:rPr>
              <a:t>rettskriving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n-NO" altLang="nb-NO" sz="2800" dirty="0">
              <a:cs typeface="Times New Roman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dirty="0">
                <a:cs typeface="Times New Roman" pitchFamily="18" charset="0"/>
              </a:rPr>
              <a:t>Ved hundreårsskiftet: </a:t>
            </a:r>
            <a:r>
              <a:rPr lang="nn-NO" altLang="nb-NO" sz="2800" dirty="0" smtClean="0">
                <a:cs typeface="Times New Roman" pitchFamily="18" charset="0"/>
              </a:rPr>
              <a:t>ca. </a:t>
            </a:r>
            <a:r>
              <a:rPr lang="nn-NO" altLang="nb-NO" sz="2800" dirty="0">
                <a:cs typeface="Times New Roman" pitchFamily="18" charset="0"/>
              </a:rPr>
              <a:t>250 skulekrinsar brukar landsmål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n-NO" altLang="nb-NO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53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3200" b="1" dirty="0" smtClean="0"/>
              <a:t>Læreplanmål, Vg2:</a:t>
            </a:r>
            <a:endParaRPr lang="nb-NO" sz="40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2800" dirty="0">
              <a:cs typeface="Times New Roman" pitchFamily="18" charset="0"/>
            </a:endParaRPr>
          </a:p>
          <a:p>
            <a:r>
              <a:rPr lang="nb-NO" altLang="nb-NO" sz="2800" i="1" dirty="0">
                <a:cs typeface="Times New Roman" pitchFamily="18" charset="0"/>
              </a:rPr>
              <a:t> - gjøre rede for norsk språkdebatt og språkpolitikk på 1800-tallet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92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4000" b="1" dirty="0" smtClean="0">
                <a:cs typeface="Times New Roman" pitchFamily="18" charset="0"/>
              </a:rPr>
              <a:t>1814</a:t>
            </a:r>
            <a:r>
              <a:rPr lang="nn-NO" altLang="nb-NO" sz="4000" dirty="0" smtClean="0">
                <a:cs typeface="Times New Roman" pitchFamily="18" charset="0"/>
              </a:rPr>
              <a:t>:</a:t>
            </a:r>
            <a:endParaRPr lang="nb-NO" sz="40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altLang="nb-NO" sz="2800" dirty="0" smtClean="0">
                <a:cs typeface="Times New Roman" pitchFamily="18" charset="0"/>
              </a:rPr>
              <a:t>… eit </a:t>
            </a:r>
            <a:r>
              <a:rPr lang="nn-NO" altLang="nb-NO" sz="2800" dirty="0">
                <a:cs typeface="Times New Roman" pitchFamily="18" charset="0"/>
              </a:rPr>
              <a:t>vendepunkt –</a:t>
            </a:r>
          </a:p>
          <a:p>
            <a:r>
              <a:rPr lang="nn-NO" altLang="nb-NO" sz="2800" dirty="0">
                <a:cs typeface="Times New Roman" pitchFamily="18" charset="0"/>
              </a:rPr>
              <a:t>			men når slutta dansketida?</a:t>
            </a:r>
          </a:p>
          <a:p>
            <a:endParaRPr lang="nn-NO" altLang="nb-NO" sz="2800" dirty="0">
              <a:cs typeface="Times New Roman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r>
              <a:rPr lang="nn-NO" altLang="nb-NO" sz="2800" b="1" dirty="0" smtClean="0">
                <a:cs typeface="Times New Roman" pitchFamily="18" charset="0"/>
              </a:rPr>
              <a:t>To </a:t>
            </a:r>
            <a:r>
              <a:rPr lang="nn-NO" altLang="nb-NO" sz="2800" b="1" dirty="0" err="1">
                <a:cs typeface="Times New Roman" pitchFamily="18" charset="0"/>
              </a:rPr>
              <a:t>svar</a:t>
            </a:r>
            <a:r>
              <a:rPr lang="nn-NO" altLang="nb-NO" sz="2800" b="1" dirty="0">
                <a:cs typeface="Times New Roman" pitchFamily="18" charset="0"/>
              </a:rPr>
              <a:t>: </a:t>
            </a:r>
            <a:r>
              <a:rPr lang="nn-NO" altLang="nb-NO" sz="2800" dirty="0">
                <a:cs typeface="Times New Roman" pitchFamily="18" charset="0"/>
              </a:rPr>
              <a:t>	eit </a:t>
            </a:r>
            <a:r>
              <a:rPr lang="nn-NO" altLang="nb-NO" sz="2800" b="1" dirty="0">
                <a:cs typeface="Times New Roman" pitchFamily="18" charset="0"/>
              </a:rPr>
              <a:t>politisk</a:t>
            </a:r>
            <a:r>
              <a:rPr lang="nn-NO" altLang="nb-NO" sz="2800" dirty="0">
                <a:cs typeface="Times New Roman" pitchFamily="18" charset="0"/>
              </a:rPr>
              <a:t> – 1814</a:t>
            </a:r>
          </a:p>
          <a:p>
            <a:r>
              <a:rPr lang="nn-NO" altLang="nb-NO" sz="2800" dirty="0">
                <a:cs typeface="Times New Roman" pitchFamily="18" charset="0"/>
              </a:rPr>
              <a:t>		eit </a:t>
            </a:r>
            <a:r>
              <a:rPr lang="nn-NO" altLang="nb-NO" sz="2800" b="1" dirty="0">
                <a:cs typeface="Times New Roman" pitchFamily="18" charset="0"/>
              </a:rPr>
              <a:t>språkleg</a:t>
            </a:r>
            <a:r>
              <a:rPr lang="nn-NO" altLang="nb-NO" sz="2800" dirty="0">
                <a:cs typeface="Times New Roman" pitchFamily="18" charset="0"/>
              </a:rPr>
              <a:t> – 1860-åra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694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3200" b="1" dirty="0">
                <a:cs typeface="Times New Roman" pitchFamily="18" charset="0"/>
              </a:rPr>
              <a:t>Eit hovudspørsmål gjennom </a:t>
            </a:r>
            <a:r>
              <a:rPr lang="nn-NO" altLang="nb-NO" sz="3200" b="1" dirty="0" smtClean="0">
                <a:cs typeface="Times New Roman" pitchFamily="18" charset="0"/>
              </a:rPr>
              <a:t>1800-talet:</a:t>
            </a:r>
            <a:endParaRPr lang="nb-NO" sz="32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dirty="0" smtClean="0">
                <a:cs typeface="Times New Roman" pitchFamily="18" charset="0"/>
              </a:rPr>
              <a:t>Kva </a:t>
            </a:r>
            <a:r>
              <a:rPr lang="nn-NO" altLang="nb-NO" sz="2800" dirty="0">
                <a:cs typeface="Times New Roman" pitchFamily="18" charset="0"/>
              </a:rPr>
              <a:t>for kultur / språk skulle det nye Noreg byggast på?</a:t>
            </a: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876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3200" b="1" dirty="0" smtClean="0">
                <a:cs typeface="Times New Roman" pitchFamily="18" charset="0"/>
              </a:rPr>
              <a:t>1700-talet</a:t>
            </a:r>
            <a:r>
              <a:rPr lang="nn-NO" altLang="nb-NO" sz="3200" b="1" dirty="0">
                <a:cs typeface="Times New Roman" pitchFamily="18" charset="0"/>
              </a:rPr>
              <a:t>: eit språkhistorisk bakteppe (1</a:t>
            </a:r>
            <a:r>
              <a:rPr lang="nn-NO" altLang="nb-NO" sz="3200" b="1" dirty="0" smtClean="0">
                <a:cs typeface="Times New Roman" pitchFamily="18" charset="0"/>
              </a:rPr>
              <a:t>)</a:t>
            </a:r>
            <a:endParaRPr lang="nn-NO" altLang="nb-NO" sz="3200" b="1" dirty="0">
              <a:cs typeface="Times New Roman" pitchFamily="18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dirty="0" smtClean="0">
                <a:cs typeface="Times New Roman" pitchFamily="18" charset="0"/>
              </a:rPr>
              <a:t>konfirmasjonen</a:t>
            </a:r>
            <a:r>
              <a:rPr lang="nn-NO" altLang="nb-NO" sz="2800" dirty="0" smtClean="0">
                <a:cs typeface="Times New Roman" pitchFamily="18" charset="0"/>
              </a:rPr>
              <a:t> </a:t>
            </a:r>
            <a:r>
              <a:rPr lang="nn-NO" altLang="nb-NO" sz="2800" dirty="0">
                <a:cs typeface="Times New Roman" pitchFamily="18" charset="0"/>
              </a:rPr>
              <a:t>1736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dirty="0" smtClean="0">
                <a:cs typeface="Times New Roman" pitchFamily="18" charset="0"/>
              </a:rPr>
              <a:t>offentleg </a:t>
            </a:r>
            <a:r>
              <a:rPr lang="nn-NO" altLang="nb-NO" sz="2800" b="1" dirty="0">
                <a:cs typeface="Times New Roman" pitchFamily="18" charset="0"/>
              </a:rPr>
              <a:t>skule </a:t>
            </a:r>
            <a:r>
              <a:rPr lang="nn-NO" altLang="nb-NO" sz="2800" dirty="0">
                <a:cs typeface="Times New Roman" pitchFamily="18" charset="0"/>
              </a:rPr>
              <a:t>1739	</a:t>
            </a:r>
            <a:endParaRPr lang="nb-NO" sz="28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r>
              <a:rPr lang="nb-NO" altLang="nb-NO" sz="2800" b="1" dirty="0"/>
              <a:t>	</a:t>
            </a:r>
            <a:r>
              <a:rPr lang="nn-NO" altLang="nb-NO" sz="2800" dirty="0" smtClean="0">
                <a:cs typeface="Times New Roman" pitchFamily="18" charset="0"/>
              </a:rPr>
              <a:t>= </a:t>
            </a:r>
            <a:r>
              <a:rPr lang="nn-NO" altLang="nb-NO" sz="2800" dirty="0">
                <a:cs typeface="Times New Roman" pitchFamily="18" charset="0"/>
              </a:rPr>
              <a:t>integrering i samtidas skriftkultur og 		normer: </a:t>
            </a:r>
            <a:r>
              <a:rPr lang="nn-NO" altLang="nb-NO" sz="2800" b="1" dirty="0">
                <a:cs typeface="Times New Roman" pitchFamily="18" charset="0"/>
              </a:rPr>
              <a:t>dansk elitekultur</a:t>
            </a:r>
          </a:p>
          <a:p>
            <a:endParaRPr lang="nn-NO" altLang="nb-NO" sz="2800" dirty="0">
              <a:cs typeface="Times New Roman" pitchFamily="18" charset="0"/>
            </a:endParaRPr>
          </a:p>
          <a:p>
            <a:r>
              <a:rPr lang="nn-NO" altLang="nb-NO" sz="2800" dirty="0">
                <a:cs typeface="Times New Roman" pitchFamily="18" charset="0"/>
              </a:rPr>
              <a:t>	→ styrking av </a:t>
            </a:r>
            <a:r>
              <a:rPr lang="nn-NO" altLang="nb-NO" sz="2800" b="1" dirty="0">
                <a:cs typeface="Times New Roman" pitchFamily="18" charset="0"/>
              </a:rPr>
              <a:t>dansk</a:t>
            </a:r>
            <a:r>
              <a:rPr lang="nn-NO" altLang="nb-NO" sz="2800" dirty="0">
                <a:cs typeface="Times New Roman" pitchFamily="18" charset="0"/>
              </a:rPr>
              <a:t> </a:t>
            </a:r>
            <a:r>
              <a:rPr lang="nn-NO" altLang="nb-NO" sz="2800" b="1" dirty="0">
                <a:cs typeface="Times New Roman" pitchFamily="18" charset="0"/>
              </a:rPr>
              <a:t>skriftspråk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b="1" dirty="0"/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043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3200" b="1" dirty="0" smtClean="0">
                <a:cs typeface="Times New Roman" pitchFamily="18" charset="0"/>
              </a:rPr>
              <a:t>1700-talet</a:t>
            </a:r>
            <a:r>
              <a:rPr lang="nn-NO" altLang="nb-NO" sz="3200" b="1" dirty="0">
                <a:cs typeface="Times New Roman" pitchFamily="18" charset="0"/>
              </a:rPr>
              <a:t>: eit språkhistorisk bakteppe (2</a:t>
            </a:r>
            <a:r>
              <a:rPr lang="nn-NO" altLang="nb-NO" sz="3200" b="1" dirty="0" smtClean="0">
                <a:cs typeface="Times New Roman" pitchFamily="18" charset="0"/>
              </a:rPr>
              <a:t>):</a:t>
            </a:r>
            <a:endParaRPr lang="nn-NO" altLang="nb-NO" sz="3200" b="1" dirty="0">
              <a:cs typeface="Times New Roman" pitchFamily="18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dirty="0" smtClean="0">
                <a:cs typeface="Times New Roman" pitchFamily="18" charset="0"/>
              </a:rPr>
              <a:t>krav </a:t>
            </a:r>
            <a:r>
              <a:rPr lang="nn-NO" altLang="nb-NO" sz="2800" dirty="0">
                <a:cs typeface="Times New Roman" pitchFamily="18" charset="0"/>
              </a:rPr>
              <a:t>om </a:t>
            </a:r>
            <a:r>
              <a:rPr lang="nn-NO" altLang="nb-NO" sz="2800" b="1" i="1" dirty="0">
                <a:cs typeface="Times New Roman" pitchFamily="18" charset="0"/>
              </a:rPr>
              <a:t>oppnorsking</a:t>
            </a:r>
            <a:r>
              <a:rPr lang="nn-NO" altLang="nb-NO" sz="2800" i="1" dirty="0">
                <a:cs typeface="Times New Roman" pitchFamily="18" charset="0"/>
              </a:rPr>
              <a:t> </a:t>
            </a:r>
            <a:r>
              <a:rPr lang="nn-NO" altLang="nb-NO" sz="2800" dirty="0">
                <a:cs typeface="Times New Roman" pitchFamily="18" charset="0"/>
              </a:rPr>
              <a:t>(til skilnad frå </a:t>
            </a:r>
            <a:r>
              <a:rPr lang="nn-NO" altLang="nb-NO" sz="2800" i="1" dirty="0">
                <a:cs typeface="Times New Roman" pitchFamily="18" charset="0"/>
              </a:rPr>
              <a:t>fornorsking</a:t>
            </a:r>
            <a:r>
              <a:rPr lang="nn-NO" altLang="nb-NO" sz="2800" dirty="0">
                <a:cs typeface="Times New Roman" pitchFamily="18" charset="0"/>
              </a:rPr>
              <a:t>)</a:t>
            </a:r>
            <a:endParaRPr lang="nn-NO" altLang="nb-NO" sz="2800" i="1" dirty="0">
              <a:cs typeface="Times New Roman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i="1" dirty="0" smtClean="0">
                <a:cs typeface="Times New Roman" pitchFamily="18" charset="0"/>
              </a:rPr>
              <a:t>patriotisme</a:t>
            </a:r>
            <a:r>
              <a:rPr lang="nn-NO" altLang="nb-NO" sz="2800" dirty="0">
                <a:cs typeface="Times New Roman" pitchFamily="18" charset="0"/>
              </a:rPr>
              <a:t>, ikkje nasjonalisme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b="1" i="1" dirty="0" smtClean="0">
                <a:cs typeface="Times New Roman" pitchFamily="18" charset="0"/>
              </a:rPr>
              <a:t>språket</a:t>
            </a:r>
            <a:r>
              <a:rPr lang="nn-NO" altLang="nb-NO" sz="2800" dirty="0" smtClean="0">
                <a:cs typeface="Times New Roman" pitchFamily="18" charset="0"/>
              </a:rPr>
              <a:t> </a:t>
            </a:r>
            <a:r>
              <a:rPr lang="nn-NO" altLang="nb-NO" sz="2800" dirty="0">
                <a:cs typeface="Times New Roman" pitchFamily="18" charset="0"/>
              </a:rPr>
              <a:t>var ikkje noko kjennemerke på det typisk 	norske (</a:t>
            </a:r>
            <a:r>
              <a:rPr lang="nn-NO" altLang="nb-NO" sz="2800" dirty="0" smtClean="0">
                <a:cs typeface="Times New Roman" pitchFamily="18" charset="0"/>
              </a:rPr>
              <a:t>samanlikna med </a:t>
            </a:r>
            <a:r>
              <a:rPr lang="nn-NO" altLang="nb-NO" sz="2800" dirty="0">
                <a:cs typeface="Times New Roman" pitchFamily="18" charset="0"/>
              </a:rPr>
              <a:t>1800-talet)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b="1" dirty="0"/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016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altLang="nb-NO" sz="3200" b="1" dirty="0" smtClean="0">
                <a:cs typeface="Times New Roman" pitchFamily="18" charset="0"/>
              </a:rPr>
              <a:t>1814</a:t>
            </a:r>
            <a:r>
              <a:rPr lang="nn-NO" altLang="nb-NO" sz="3200" b="1" dirty="0">
                <a:cs typeface="Times New Roman" pitchFamily="18" charset="0"/>
              </a:rPr>
              <a:t>: forsøk på «språkleg kupp» 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altLang="nb-NO" sz="2800" dirty="0" smtClean="0">
                <a:cs typeface="Times New Roman" pitchFamily="18" charset="0"/>
              </a:rPr>
              <a:t>Skriftspråket </a:t>
            </a:r>
            <a:r>
              <a:rPr lang="nn-NO" altLang="nb-NO" sz="2800" dirty="0">
                <a:cs typeface="Times New Roman" pitchFamily="18" charset="0"/>
              </a:rPr>
              <a:t>blei kalla </a:t>
            </a:r>
            <a:r>
              <a:rPr lang="nn-NO" altLang="nb-NO" sz="2800" b="1" dirty="0">
                <a:cs typeface="Times New Roman" pitchFamily="18" charset="0"/>
              </a:rPr>
              <a:t>norsk</a:t>
            </a:r>
            <a:r>
              <a:rPr lang="nn-NO" altLang="nb-NO" sz="2800" dirty="0">
                <a:cs typeface="Times New Roman" pitchFamily="18" charset="0"/>
              </a:rPr>
              <a:t> i </a:t>
            </a:r>
            <a:r>
              <a:rPr lang="nn-NO" altLang="nb-NO" sz="2800" dirty="0" smtClean="0">
                <a:cs typeface="Times New Roman" pitchFamily="18" charset="0"/>
              </a:rPr>
              <a:t>grunnlova.</a:t>
            </a:r>
            <a:endParaRPr lang="nn-NO" altLang="nb-NO" sz="2800" dirty="0">
              <a:cs typeface="Times New Roman" pitchFamily="18" charset="0"/>
            </a:endParaRP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dirty="0" smtClean="0"/>
          </a:p>
        </p:txBody>
      </p:sp>
    </p:spTree>
    <p:extLst>
      <p:ext uri="{BB962C8B-B14F-4D97-AF65-F5344CB8AC3E}">
        <p14:creationId xmlns:p14="http://schemas.microsoft.com/office/powerpoint/2010/main" val="28461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  <a:ln>
            <a:solidFill>
              <a:srgbClr val="CC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sz="3200" b="1" dirty="0" smtClean="0">
                <a:cs typeface="Times New Roman" panose="02020603050405020304" pitchFamily="18" charset="0"/>
              </a:rPr>
              <a:t>Tre </a:t>
            </a:r>
            <a:r>
              <a:rPr lang="nn-NO" sz="3200" b="1" dirty="0">
                <a:cs typeface="Times New Roman" panose="02020603050405020304" pitchFamily="18" charset="0"/>
              </a:rPr>
              <a:t>språklege strategiar gjennom </a:t>
            </a:r>
            <a:r>
              <a:rPr lang="nn-NO" sz="3200" b="1" dirty="0" smtClean="0">
                <a:cs typeface="Times New Roman" panose="02020603050405020304" pitchFamily="18" charset="0"/>
              </a:rPr>
              <a:t>1800-talet</a:t>
            </a:r>
            <a:endParaRPr lang="nn-NO" sz="3200" b="1" dirty="0">
              <a:cs typeface="Times New Roman" panose="02020603050405020304" pitchFamily="18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>
                <a:cs typeface="Times New Roman" panose="02020603050405020304" pitchFamily="18" charset="0"/>
              </a:rPr>
              <a:t>Fortsatt dansk: </a:t>
            </a:r>
            <a:r>
              <a:rPr lang="nn-NO" sz="2800" dirty="0" smtClean="0">
                <a:cs typeface="Times New Roman" panose="02020603050405020304" pitchFamily="18" charset="0"/>
              </a:rPr>
              <a:t>Forsvar </a:t>
            </a:r>
            <a:r>
              <a:rPr lang="nn-NO" sz="2800" dirty="0">
                <a:cs typeface="Times New Roman" panose="02020603050405020304" pitchFamily="18" charset="0"/>
              </a:rPr>
              <a:t>av den </a:t>
            </a:r>
            <a:r>
              <a:rPr lang="nn-NO" sz="2800" b="1" dirty="0">
                <a:cs typeface="Times New Roman" panose="02020603050405020304" pitchFamily="18" charset="0"/>
              </a:rPr>
              <a:t>danske</a:t>
            </a:r>
            <a:r>
              <a:rPr lang="nn-NO" sz="2800" dirty="0">
                <a:cs typeface="Times New Roman" panose="02020603050405020304" pitchFamily="18" charset="0"/>
              </a:rPr>
              <a:t> </a:t>
            </a:r>
            <a:r>
              <a:rPr lang="nn-NO" sz="2800" dirty="0" smtClean="0">
                <a:cs typeface="Times New Roman" panose="02020603050405020304" pitchFamily="18" charset="0"/>
              </a:rPr>
              <a:t>skrifttradisjonen </a:t>
            </a:r>
            <a:r>
              <a:rPr lang="nn-NO" sz="2800" dirty="0">
                <a:cs typeface="Times New Roman" panose="02020603050405020304" pitchFamily="18" charset="0"/>
              </a:rPr>
              <a:t>– halde på dei </a:t>
            </a:r>
            <a:r>
              <a:rPr lang="nn-NO" sz="2800" dirty="0" smtClean="0">
                <a:cs typeface="Times New Roman" panose="02020603050405020304" pitchFamily="18" charset="0"/>
              </a:rPr>
              <a:t>kulturelle </a:t>
            </a:r>
            <a:r>
              <a:rPr lang="nn-NO" sz="2800" dirty="0">
                <a:cs typeface="Times New Roman" panose="02020603050405020304" pitchFamily="18" charset="0"/>
              </a:rPr>
              <a:t>banda til Danmark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dirty="0" smtClean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b="1" dirty="0" smtClean="0">
                <a:cs typeface="Times New Roman" panose="02020603050405020304" pitchFamily="18" charset="0"/>
              </a:rPr>
              <a:t>Gradvis fornorsking</a:t>
            </a:r>
            <a:r>
              <a:rPr lang="nn-NO" sz="2800" b="1" dirty="0">
                <a:cs typeface="Times New Roman" panose="02020603050405020304" pitchFamily="18" charset="0"/>
              </a:rPr>
              <a:t>: </a:t>
            </a:r>
            <a:r>
              <a:rPr lang="nn-NO" sz="2800" dirty="0">
                <a:cs typeface="Times New Roman" panose="02020603050405020304" pitchFamily="18" charset="0"/>
              </a:rPr>
              <a:t>ta i bruk norske ord og uttrykk i </a:t>
            </a:r>
            <a:r>
              <a:rPr lang="nn-NO" sz="2800" dirty="0" smtClean="0">
                <a:cs typeface="Times New Roman" panose="02020603050405020304" pitchFamily="18" charset="0"/>
              </a:rPr>
              <a:t>det </a:t>
            </a:r>
            <a:r>
              <a:rPr lang="nn-NO" sz="2800" dirty="0">
                <a:cs typeface="Times New Roman" panose="02020603050405020304" pitchFamily="18" charset="0"/>
              </a:rPr>
              <a:t>danske </a:t>
            </a:r>
            <a:r>
              <a:rPr lang="nn-NO" sz="2800" dirty="0" smtClean="0">
                <a:cs typeface="Times New Roman" panose="02020603050405020304" pitchFamily="18" charset="0"/>
              </a:rPr>
              <a:t>skriftspråket </a:t>
            </a:r>
            <a:r>
              <a:rPr lang="nn-NO" sz="2800" dirty="0">
                <a:cs typeface="Times New Roman" panose="02020603050405020304" pitchFamily="18" charset="0"/>
              </a:rPr>
              <a:t>– gradvis meir norsk </a:t>
            </a:r>
            <a:r>
              <a:rPr lang="nn-NO" sz="2800" dirty="0" smtClean="0">
                <a:cs typeface="Times New Roman" panose="02020603050405020304" pitchFamily="18" charset="0"/>
              </a:rPr>
              <a:t>(reformlinja</a:t>
            </a:r>
            <a:r>
              <a:rPr lang="nn-NO" sz="2800" dirty="0"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n-NO" sz="2800" dirty="0" smtClean="0">
                <a:cs typeface="Times New Roman" panose="02020603050405020304" pitchFamily="18" charset="0"/>
              </a:rPr>
              <a:t>Lage </a:t>
            </a:r>
            <a:r>
              <a:rPr lang="nn-NO" sz="2800" b="1" dirty="0">
                <a:cs typeface="Times New Roman" panose="02020603050405020304" pitchFamily="18" charset="0"/>
              </a:rPr>
              <a:t>eit heilt nytt skriftspråk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b="1" dirty="0"/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326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</TotalTime>
  <Words>676</Words>
  <Application>Microsoft Office PowerPoint</Application>
  <PresentationFormat>Skjermfremvisning (4:3)</PresentationFormat>
  <Paragraphs>172</Paragraphs>
  <Slides>23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Fagbokforlaget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Malgorzata Golinska</cp:lastModifiedBy>
  <cp:revision>62</cp:revision>
  <dcterms:created xsi:type="dcterms:W3CDTF">2013-02-14T15:02:40Z</dcterms:created>
  <dcterms:modified xsi:type="dcterms:W3CDTF">2016-01-22T09:13:32Z</dcterms:modified>
</cp:coreProperties>
</file>