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3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316695A6-A016-469F-B1DC-A20B47D4F1E0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ssholder for notat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2E5208ED-2BDC-4A25-8F2E-D264DDAB39F4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8961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3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704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6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87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84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9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76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39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98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45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04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0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51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67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57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357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63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41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Shape 69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43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75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865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0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hape 81"/>
          <p:cNvSpPr txBox="1">
            <a:spLocks noGrp="1"/>
          </p:cNvSpPr>
          <p:nvPr>
            <p:ph type="body" sz="quarter" idx="1"/>
          </p:nvPr>
        </p:nvSpPr>
        <p:spPr/>
        <p:txBody>
          <a:bodyPr lIns="91421" tIns="91421" rIns="91421" bIns="91421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22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D60EDF-32F7-49E1-AEA3-E9AB408D9470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BA1B88-2EE1-46AB-936F-A13D68E479BC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122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CB18DF-CF6D-4F80-887A-699C7F452C0A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E3116A-3804-4AAC-944D-2F5BEEF90C6C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752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E8D3DE-2349-45BB-B0B9-D8983F548882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F13D03-A2C0-415C-A509-D618F8427BD8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0820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"/>
          <p:cNvSpPr txBox="1">
            <a:spLocks noGrp="1"/>
          </p:cNvSpPr>
          <p:nvPr>
            <p:ph type="title"/>
          </p:nvPr>
        </p:nvSpPr>
        <p:spPr/>
        <p:txBody>
          <a:bodyPr lIns="91421" tIns="91421" rIns="91421" bIns="91421" anchor="b" anchorCtr="0"/>
          <a:lstStyle>
            <a:lvl1pPr algn="l">
              <a:defRPr sz="3600" b="1">
                <a:solidFill>
                  <a:srgbClr val="000000"/>
                </a:solidFill>
                <a:latin typeface="Arial"/>
                <a:ea typeface="Arial"/>
                <a:cs typeface="Arial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69"/>
          </a:xfrm>
        </p:spPr>
        <p:txBody>
          <a:bodyPr lIns="91421" tIns="91421" rIns="91421" bIns="91421"/>
          <a:lstStyle>
            <a:lvl1pPr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3378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DBA5E2-CAF8-4719-BC66-2C8B86F6B113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E0C496-BA9D-4E04-BE91-266F58A45513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338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06179F-C9FD-40FF-9F44-0C6327B247F4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5B23D8-5920-42B0-A678-AF36FCB90723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1738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BC3840-08E9-4441-B0EA-F02B8FC8F0F3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F948BE-35CC-415A-8D1E-D415C3DD9539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649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0ECCBF-A3DB-497A-B7C7-5CB585B5C825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8" name="Plassholder for bunn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lysbilde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CC6AB1-946F-4F9A-B91A-14F18C2EDE63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311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442133-50DB-4D4C-A427-397CBE65FB45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4" name="Plassholder for bunn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93BCAE-6F4F-47E3-86D7-A97DCFD6011B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285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582025-5458-4B37-A7C9-F109783FE2DE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3" name="Plassholder for bunn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4" name="Plassholder for lysbilde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2C5A81-46DF-442D-8072-66E6F99E49F0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502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9971B7-266F-4ABA-8BCF-39C568DD07E7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E85E84-73DA-40F2-8BA4-2E4F1A81F050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175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05D821-BB75-4C0A-A810-065A3FB5A2E7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29668A-C34D-4073-BED2-7EEB1391B86A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1131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fld id="{0808418C-EBA2-4D4A-B54E-3A3C946C4FC1}" type="datetime1">
              <a:rPr lang="nb-NO"/>
              <a:pPr lvl="0"/>
              <a:t>22.01.2016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404040"/>
                </a:solidFill>
                <a:uFillTx/>
                <a:latin typeface="Calibri"/>
              </a:defRPr>
            </a:lvl1pPr>
          </a:lstStyle>
          <a:p>
            <a:pPr lvl="0"/>
            <a:fld id="{FC1F40F7-2CAB-41AF-9AA2-23F4C175D813}" type="slidenum"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b-NO" sz="4400" b="0" i="0" u="none" strike="noStrike" kern="1200" cap="none" spc="0" baseline="0">
          <a:solidFill>
            <a:srgbClr val="40404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nb-NO" sz="3200" b="0" i="0" u="none" strike="noStrike" kern="1200" cap="none" spc="0" baseline="0">
          <a:solidFill>
            <a:srgbClr val="40404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nb-NO" sz="2800" b="0" i="0" u="none" strike="noStrike" kern="1200" cap="none" spc="0" baseline="0">
          <a:solidFill>
            <a:srgbClr val="40404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nb-NO" sz="2400" b="0" i="0" u="none" strike="noStrike" kern="1200" cap="none" spc="0" baseline="0">
          <a:solidFill>
            <a:srgbClr val="40404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nb-NO" sz="2000" b="0" i="0" u="none" strike="noStrike" kern="1200" cap="none" spc="0" baseline="0">
          <a:solidFill>
            <a:srgbClr val="40404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nb-NO" sz="2000" b="0" i="0" u="none" strike="noStrike" kern="1200" cap="none" spc="0" baseline="0">
          <a:solidFill>
            <a:srgbClr val="40404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sz="3200"/>
              <a:t>Kapittel 9</a:t>
            </a:r>
          </a:p>
        </p:txBody>
      </p:sp>
      <p:sp>
        <p:nvSpPr>
          <p:cNvPr id="3" name="Plassholder for tekst 3"/>
          <p:cNvSpPr txBox="1">
            <a:spLocks noGrp="1"/>
          </p:cNvSpPr>
          <p:nvPr>
            <p:ph type="body" idx="2"/>
          </p:nvPr>
        </p:nvSpPr>
        <p:spPr/>
        <p:txBody>
          <a:bodyPr/>
          <a:lstStyle/>
          <a:p>
            <a:pPr lvl="0"/>
            <a:r>
              <a:rPr lang="nb-NO" sz="3600"/>
              <a:t>Kulturmøter i samtidstekster</a:t>
            </a:r>
          </a:p>
        </p:txBody>
      </p:sp>
      <p:pic>
        <p:nvPicPr>
          <p:cNvPr id="4" name="Bil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323222"/>
            <a:ext cx="3068589" cy="440192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Sylinder 4"/>
          <p:cNvSpPr txBox="1"/>
          <p:nvPr/>
        </p:nvSpPr>
        <p:spPr>
          <a:xfrm>
            <a:off x="4343400" y="4700572"/>
            <a:ext cx="14478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/>
              <a:t>Karin </a:t>
            </a:r>
            <a:r>
              <a:rPr lang="nb-NO" sz="700"/>
              <a:t>Beate </a:t>
            </a:r>
            <a:r>
              <a:rPr lang="nb-NO" sz="700" smtClean="0"/>
              <a:t>Nøsterud/NTB </a:t>
            </a:r>
            <a:r>
              <a:rPr lang="nb-NO" sz="700" dirty="0" err="1"/>
              <a:t>scanpix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Å diskutere kulturmøter</a:t>
            </a:r>
          </a:p>
        </p:txBody>
      </p:sp>
      <p:sp>
        <p:nvSpPr>
          <p:cNvPr id="3" name="Shape 7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buNone/>
            </a:pPr>
            <a:r>
              <a:rPr lang="nb-NO" sz="2800"/>
              <a:t>Hva må til for å ha en god samtale om tekster?</a:t>
            </a:r>
          </a:p>
          <a:p>
            <a:pPr lvl="0"/>
            <a:endParaRPr lang="nb-NO" sz="2800"/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800"/>
              <a:t>Bevissthet om egen lesning.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800"/>
              <a:t>Forståelse for andres lesning.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800"/>
              <a:t>Tanker om forfatterens og fortellenens kulturelle ståsted.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800"/>
              <a:t>Tanker om tekstintensjonen.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800"/>
              <a:t>Meninger om verdiene og kulturen som formidles.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Aktuelle spørsmål </a:t>
            </a:r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2" y="1628802"/>
            <a:ext cx="6444947" cy="421904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Pil høyre 3"/>
          <p:cNvSpPr/>
          <p:nvPr/>
        </p:nvSpPr>
        <p:spPr>
          <a:xfrm>
            <a:off x="4936159" y="768644"/>
            <a:ext cx="978408" cy="484632"/>
          </a:xfrm>
          <a:custGeom>
            <a:avLst>
              <a:gd name="f0" fmla="val 1625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b-NO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TekstSylinder 4"/>
          <p:cNvSpPr txBox="1"/>
          <p:nvPr/>
        </p:nvSpPr>
        <p:spPr>
          <a:xfrm>
            <a:off x="6172200" y="5847843"/>
            <a:ext cx="16002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 smtClean="0"/>
              <a:t> Marte </a:t>
            </a:r>
            <a:r>
              <a:rPr lang="nb-NO" sz="700" dirty="0"/>
              <a:t>Vike Arnesen/VG/NTB </a:t>
            </a:r>
            <a:r>
              <a:rPr lang="nb-NO" sz="700" dirty="0" err="1"/>
              <a:t>scanpix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Aktuelle spørsmål:</a:t>
            </a:r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65105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400"/>
              <a:t>Hva heter teksten, og hva formidler tittelen?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400"/>
              <a:t>Når og hvor ble teksten publisert? (Dersom det er en sakprosatekst: Hvorfor tror du teksten ble publisert akkurat i det og det mediet?)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400"/>
              <a:t>Hva slags sjanger er det, og hva kjennetegner denne sjangeren?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400"/>
              <a:t>Hvilken kulturell bakgrunn har forfatteren?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400"/>
              <a:t>Hvilke holdninger har du selv til temaene som tas opp i teksten?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Aktuelle spørsmål:</a:t>
            </a:r>
          </a:p>
        </p:txBody>
      </p:sp>
      <p:sp>
        <p:nvSpPr>
          <p:cNvPr id="3" name="Shape 9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06395">
              <a:buClr>
                <a:srgbClr val="000000"/>
              </a:buClr>
              <a:buFont typeface="Arial"/>
              <a:buChar char="●"/>
            </a:pPr>
            <a:r>
              <a:rPr lang="nb-NO" sz="2400"/>
              <a:t>Hvordan blir kulturmøtet eller kulturkonflikten formidlet, og hvilken virkning har fortellemåten på deg som leser?</a:t>
            </a:r>
          </a:p>
          <a:p>
            <a:pPr marL="457200" lvl="0" indent="-406395">
              <a:buClr>
                <a:srgbClr val="000000"/>
              </a:buClr>
              <a:buFont typeface="Arial"/>
              <a:buChar char="●"/>
            </a:pPr>
            <a:r>
              <a:rPr lang="nb-NO" sz="2400"/>
              <a:t>Finnes det sitater eller korte avsnitt som viser fram en kultur eller et kulturmøte spesielt godt?</a:t>
            </a:r>
          </a:p>
          <a:p>
            <a:pPr marL="457200" lvl="0" indent="-406395">
              <a:buClr>
                <a:srgbClr val="000000"/>
              </a:buClr>
              <a:buFont typeface="Arial"/>
              <a:buChar char="●"/>
            </a:pPr>
            <a:r>
              <a:rPr lang="nb-NO" sz="2400"/>
              <a:t>Hvilke virkemidler finner du, og hvorfor tror du at akkurat disse virkemidlene er brukt i denne teksten?</a:t>
            </a:r>
          </a:p>
          <a:p>
            <a:pPr marL="457200" lvl="0" indent="-406395">
              <a:buClr>
                <a:srgbClr val="000000"/>
              </a:buClr>
              <a:buFont typeface="Arial"/>
              <a:buChar char="●"/>
            </a:pPr>
            <a:r>
              <a:rPr lang="nb-NO" sz="2400"/>
              <a:t>Hvorfor blir denne teksten fortalt? Hva vil forfatteren med teksten?</a:t>
            </a:r>
          </a:p>
          <a:p>
            <a:pPr marL="457200" lvl="0" indent="-406395">
              <a:buClr>
                <a:srgbClr val="000000"/>
              </a:buClr>
              <a:buFont typeface="Arial"/>
              <a:buChar char="●"/>
            </a:pPr>
            <a:r>
              <a:rPr lang="nb-NO" sz="2400"/>
              <a:t>Kjenner du deg igjen i det som blir fortalt? Hvorfor / hvorfor ikke?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Du skal kunne</a:t>
            </a:r>
          </a:p>
        </p:txBody>
      </p:sp>
      <p:sp>
        <p:nvSpPr>
          <p:cNvPr id="3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400"/>
              <a:t>lese tekster med fokus på hvordan temaet i teksten blir formidlet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400"/>
              <a:t>gjøre greie for hva som menes med kulturmøter og kulturkonflikter, og hvordan disse formidles i ulike typer tekster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400"/>
              <a:t>diskutere et tema med utgangspunkt i tekster i ulike sjangre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400"/>
              <a:t>vise med eksempler hvordan kulturmøter er et tema i samtidstekster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Diskuter:</a:t>
            </a:r>
          </a:p>
        </p:txBody>
      </p:sp>
      <p:sp>
        <p:nvSpPr>
          <p:cNvPr id="3" name="Shape 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/>
              <a:t>Hva legger du i begrepene kultur, kulturmøter og kulturkonflikter?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/>
              <a:t>Hvordan vil du forklare sammenhengen mellom kulturmøter og en kulturkonflikt?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/>
              <a:t>Kan vi snakke om en «typisk norsk» kultur i dagens Norge?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Kultur og kultumøter</a:t>
            </a:r>
          </a:p>
        </p:txBody>
      </p:sp>
      <p:sp>
        <p:nvSpPr>
          <p:cNvPr id="3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65105"/>
          </a:xfrm>
        </p:spPr>
        <p:txBody>
          <a:bodyPr/>
          <a:lstStyle/>
          <a:p>
            <a:pPr lvl="0"/>
            <a:r>
              <a:rPr lang="nb-NO" dirty="0"/>
              <a:t>Kultur er vanskelig å definere</a:t>
            </a:r>
          </a:p>
          <a:p>
            <a:pPr lvl="0"/>
            <a:r>
              <a:rPr lang="nb-NO" dirty="0"/>
              <a:t>En definisjon:</a:t>
            </a:r>
          </a:p>
          <a:p>
            <a:pPr lvl="0">
              <a:buNone/>
            </a:pPr>
            <a:r>
              <a:rPr lang="nb-NO" sz="2400" dirty="0"/>
              <a:t>	</a:t>
            </a:r>
            <a:r>
              <a:rPr lang="nb-NO" sz="2400" i="1" dirty="0"/>
              <a:t>«ideer, verdier, regler og normer som et menneske overtar fra den foregående generasjonen, og som man forsøker å bringe videre – ofte noe forandret – til neste generasjon»</a:t>
            </a:r>
          </a:p>
          <a:p>
            <a:pPr lvl="0"/>
            <a:endParaRPr lang="nb-NO" dirty="0"/>
          </a:p>
          <a:p>
            <a:pPr lvl="0"/>
            <a:endParaRPr lang="nb-NO" dirty="0"/>
          </a:p>
          <a:p>
            <a:pPr lvl="0"/>
            <a:endParaRPr lang="nb-NO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7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Kultur og kulturmøter</a:t>
            </a:r>
          </a:p>
        </p:txBody>
      </p:sp>
      <p:sp>
        <p:nvSpPr>
          <p:cNvPr id="3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buNone/>
            </a:pPr>
            <a:r>
              <a:rPr lang="nb-NO" sz="2400" i="1"/>
              <a:t>Kulturmøter</a:t>
            </a:r>
            <a:r>
              <a:rPr lang="nb-NO" sz="2400"/>
              <a:t>: når kulturer kommer i kontakt.</a:t>
            </a:r>
          </a:p>
          <a:p>
            <a:pPr lvl="0"/>
            <a:endParaRPr lang="nb-NO" sz="2400"/>
          </a:p>
          <a:p>
            <a:pPr lvl="0">
              <a:buNone/>
            </a:pPr>
            <a:r>
              <a:rPr lang="nb-NO" sz="2400" i="1"/>
              <a:t>Kulturkonflikt</a:t>
            </a:r>
            <a:r>
              <a:rPr lang="nb-NO" sz="2400"/>
              <a:t>: når verdiene</a:t>
            </a:r>
          </a:p>
          <a:p>
            <a:pPr lvl="0">
              <a:buNone/>
            </a:pPr>
            <a:r>
              <a:rPr lang="nb-NO" sz="2400"/>
              <a:t>i gruppene kommer i konflikt med hverandre</a:t>
            </a:r>
          </a:p>
          <a:p>
            <a:pPr lvl="0"/>
            <a:endParaRPr lang="nb-NO" sz="2400"/>
          </a:p>
          <a:p>
            <a:pPr lvl="0">
              <a:buNone/>
            </a:pPr>
            <a:r>
              <a:rPr lang="nb-NO" sz="2400" i="1"/>
              <a:t>Majoritetskultur</a:t>
            </a:r>
            <a:r>
              <a:rPr lang="nb-NO" sz="2400"/>
              <a:t>: flertallets kultur</a:t>
            </a:r>
          </a:p>
          <a:p>
            <a:pPr lvl="0"/>
            <a:endParaRPr lang="nb-NO" sz="2400"/>
          </a:p>
          <a:p>
            <a:pPr lvl="0">
              <a:buNone/>
            </a:pPr>
            <a:r>
              <a:rPr lang="nb-NO" sz="2400" i="1"/>
              <a:t>Stereotyp</a:t>
            </a:r>
            <a:r>
              <a:rPr lang="nb-NO" sz="2400"/>
              <a:t>i: </a:t>
            </a:r>
            <a:r>
              <a:rPr lang="nb-NO" sz="2400">
                <a:solidFill>
                  <a:srgbClr val="000000"/>
                </a:solidFill>
              </a:rPr>
              <a:t>En generalisert forestilling om hvordan en bestemt gruppe mennesker er, f.eks. om visse nasjonaliteter eller yrkesgrupper.</a:t>
            </a:r>
          </a:p>
          <a:p>
            <a:pPr lvl="0"/>
            <a:endParaRPr lang="nb-NO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Kultur og kulturmøter</a:t>
            </a:r>
          </a:p>
        </p:txBody>
      </p:sp>
      <p:sp>
        <p:nvSpPr>
          <p:cNvPr id="3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buNone/>
            </a:pPr>
            <a:r>
              <a:rPr lang="nb-NO"/>
              <a:t>Kulturforskjeller kan synes i språket:</a:t>
            </a:r>
          </a:p>
          <a:p>
            <a:pPr lvl="0"/>
            <a:endParaRPr lang="nb-NO"/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/>
              <a:t>dialekter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/>
              <a:t>uttrykk/slang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/>
              <a:t>ordvalg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/>
              <a:t>uttale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Kultur og kulturmøter</a:t>
            </a:r>
          </a:p>
        </p:txBody>
      </p:sp>
      <p:sp>
        <p:nvSpPr>
          <p:cNvPr id="3" name="Shape 6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buNone/>
            </a:pPr>
            <a:r>
              <a:rPr lang="nb-NO" dirty="0"/>
              <a:t>Kulturmøter skjer på ulike vis: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000" dirty="0"/>
              <a:t>handel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000" dirty="0"/>
              <a:t>arbeid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000" dirty="0"/>
              <a:t>innvandring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000" dirty="0"/>
              <a:t>turisme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000" dirty="0"/>
              <a:t>massemedier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000" dirty="0"/>
              <a:t>Internett</a:t>
            </a:r>
          </a:p>
          <a:p>
            <a:pPr marL="457200" lvl="0" indent="-419096">
              <a:buClr>
                <a:srgbClr val="000000"/>
              </a:buClr>
              <a:buFont typeface="Arial"/>
              <a:buChar char="●"/>
            </a:pPr>
            <a:r>
              <a:rPr lang="nb-NO" sz="2000" dirty="0"/>
              <a:t>lesing</a:t>
            </a:r>
          </a:p>
        </p:txBody>
      </p:sp>
      <p:pic>
        <p:nvPicPr>
          <p:cNvPr id="4" name="Bild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946" y="2564901"/>
            <a:ext cx="3523750" cy="267499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kstSylinder 4"/>
          <p:cNvSpPr txBox="1"/>
          <p:nvPr/>
        </p:nvSpPr>
        <p:spPr>
          <a:xfrm>
            <a:off x="6400800" y="5186224"/>
            <a:ext cx="12954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00" dirty="0" smtClean="0"/>
              <a:t>  Eystein </a:t>
            </a:r>
            <a:r>
              <a:rPr lang="nb-NO" sz="700" dirty="0"/>
              <a:t>Hanssen/NTB </a:t>
            </a:r>
            <a:r>
              <a:rPr lang="nb-NO" sz="700" dirty="0" err="1"/>
              <a:t>scanpix</a:t>
            </a:r>
            <a:endParaRPr lang="nb-NO" sz="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5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Tekster under lupen</a:t>
            </a:r>
          </a:p>
        </p:txBody>
      </p:sp>
      <p:sp>
        <p:nvSpPr>
          <p:cNvPr id="3" name="Shape 6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buNone/>
            </a:pPr>
            <a:r>
              <a:rPr lang="nb-NO" dirty="0" smtClean="0"/>
              <a:t>«Lesing </a:t>
            </a:r>
            <a:r>
              <a:rPr lang="nb-NO" dirty="0"/>
              <a:t>er også et slags kulturmøte – mellom deg og teksten</a:t>
            </a:r>
            <a:r>
              <a:rPr lang="nb-NO" dirty="0" smtClean="0"/>
              <a:t>.»</a:t>
            </a:r>
            <a:endParaRPr lang="nb-NO" dirty="0"/>
          </a:p>
          <a:p>
            <a:pPr lvl="0"/>
            <a:endParaRPr lang="nb-NO" dirty="0"/>
          </a:p>
          <a:p>
            <a:pPr lvl="0">
              <a:buNone/>
            </a:pPr>
            <a:r>
              <a:rPr lang="nb-NO" dirty="0"/>
              <a:t>Hva vil dette si?</a:t>
            </a:r>
          </a:p>
          <a:p>
            <a:pPr lvl="0"/>
            <a:endParaRPr lang="nb-NO" dirty="0"/>
          </a:p>
          <a:p>
            <a:pPr lvl="0">
              <a:buNone/>
            </a:pPr>
            <a:r>
              <a:rPr lang="nb-NO" dirty="0"/>
              <a:t>Hva må du kunne for å ha glede av og snakke om ulike tekster?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Når din lesning møter andres</a:t>
            </a:r>
          </a:p>
        </p:txBody>
      </p:sp>
      <p:sp>
        <p:nvSpPr>
          <p:cNvPr id="3" name="Shape 7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697"/>
          </a:xfrm>
        </p:spPr>
        <p:txBody>
          <a:bodyPr/>
          <a:lstStyle/>
          <a:p>
            <a:pPr lvl="0">
              <a:buNone/>
            </a:pPr>
            <a:r>
              <a:rPr lang="nb-NO" sz="2800"/>
              <a:t>Forståelseshorisont: summen av våre erfaringer og kunnskaper og vår kulturelle forståelse.</a:t>
            </a:r>
          </a:p>
          <a:p>
            <a:pPr lvl="0"/>
            <a:endParaRPr lang="nb-NO" sz="2800"/>
          </a:p>
          <a:p>
            <a:pPr lvl="0">
              <a:buNone/>
            </a:pPr>
            <a:r>
              <a:rPr lang="nb-NO" sz="2800"/>
              <a:t>Ulike lesere har ulik forståelseshorisont og dermed ulik forståelse og opplevelse av samme tekst.</a:t>
            </a:r>
          </a:p>
          <a:p>
            <a:pPr lvl="0"/>
            <a:endParaRPr lang="nb-NO" sz="2800"/>
          </a:p>
          <a:p>
            <a:pPr lvl="0">
              <a:buNone/>
            </a:pPr>
            <a:r>
              <a:rPr lang="nb-NO" sz="2800"/>
              <a:t>Samtaler med andre om tekster kan utvide vår egen forståelse av dem.</a:t>
            </a:r>
          </a:p>
          <a:p>
            <a:pPr lvl="0"/>
            <a:endParaRPr lang="nb-N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tekst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Intertekst_mal</Template>
  <TotalTime>7</TotalTime>
  <Words>478</Words>
  <Application>Microsoft Office PowerPoint</Application>
  <PresentationFormat>Skjermfremvisning (4:3)</PresentationFormat>
  <Paragraphs>77</Paragraphs>
  <Slides>13</Slides>
  <Notes>11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13</vt:i4>
      </vt:variant>
    </vt:vector>
  </HeadingPairs>
  <TitlesOfParts>
    <vt:vector size="16" baseType="lpstr">
      <vt:lpstr>Arial</vt:lpstr>
      <vt:lpstr>Calibri</vt:lpstr>
      <vt:lpstr>Intertekst_mal</vt:lpstr>
      <vt:lpstr>Kapittel 9</vt:lpstr>
      <vt:lpstr>Du skal kunne</vt:lpstr>
      <vt:lpstr>Diskuter:</vt:lpstr>
      <vt:lpstr>Kultur og kultumøter</vt:lpstr>
      <vt:lpstr>Kultur og kulturmøter</vt:lpstr>
      <vt:lpstr>Kultur og kulturmøter</vt:lpstr>
      <vt:lpstr>Kultur og kulturmøter</vt:lpstr>
      <vt:lpstr>Tekster under lupen</vt:lpstr>
      <vt:lpstr>Når din lesning møter andres</vt:lpstr>
      <vt:lpstr>Å diskutere kulturmøter</vt:lpstr>
      <vt:lpstr>Aktuelle spørsmål </vt:lpstr>
      <vt:lpstr>Aktuelle spørsmål:</vt:lpstr>
      <vt:lpstr>Aktuelle spørsmål: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Astrid Kleiveland</dc:creator>
  <cp:lastModifiedBy>Malgorzata Golinska</cp:lastModifiedBy>
  <cp:revision>2</cp:revision>
  <dcterms:created xsi:type="dcterms:W3CDTF">2013-08-09T07:51:16Z</dcterms:created>
  <dcterms:modified xsi:type="dcterms:W3CDTF">2016-01-22T07:06:24Z</dcterms:modified>
</cp:coreProperties>
</file>