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58" r:id="rId3"/>
    <p:sldId id="259" r:id="rId4"/>
    <p:sldId id="260" r:id="rId5"/>
    <p:sldId id="269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0F85D7E-FE60-4776-B5AB-72ED0D05C23D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8506FA0-44D9-4CE0-9876-E4138E8B017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81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ABC170-D057-49AA-A4DC-2D6C3FDF36E3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74C2DC-F0D9-444C-B159-CEEACBC1E7E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185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C47184-266B-400D-8AD9-AA4FD9F95792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7D9E88-1F7C-4114-91DE-63FE8F3E5B5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418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D1B5BF-064A-4F6A-BFBF-63A17AB26934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CCB631-581A-455D-ADFF-D06B93C8B36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4820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87C0FD-E39E-48FC-B949-036D31C4CFCF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D42434-7684-492E-92B6-8FA9D3E8DE5C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937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F933B4-0494-43D0-BCAE-FA979A901B55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B9B871-54D0-4559-837D-69B2025E967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337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B4237F-0C92-480F-8424-284FED3223EB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C93C1E-FF41-40B3-AF39-F19323C89F9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687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1505E9-CC90-4005-BCF8-CC7E42EC99AA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8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EAA749-6F3C-4C52-A566-2CEFF7022C3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186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C8E5C5-D7A6-4605-BB11-B3E1766E2698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8829B4-7F28-4C9C-9B4D-9C1938C0AFA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630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64F3B2-C702-492D-BE21-1C0DA9F54119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140958-8148-45B2-87CE-6318D263CC96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164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3DB168-4F62-434F-B1F1-5B0A791A2A6E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085544-EA59-47D6-AA8E-B8D571CC651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318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78B6D3-C249-4AF9-99CA-DC8C9F8A0C0A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0A939C-0BA8-4998-80E7-825FD23DDA7C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379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6C5AF694-D4D0-4D73-9180-F2B10C235320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586D9F00-57B6-4576-87F1-541EEA9A2555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4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nb-NO" sz="32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nb-NO" sz="2800" b="0" i="0" u="none" strike="noStrike" kern="1200" cap="none" spc="0" baseline="0">
          <a:solidFill>
            <a:srgbClr val="40404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b-NO" sz="2400" b="0" i="0" u="none" strike="noStrike" kern="1200" cap="none" spc="0" baseline="0">
          <a:solidFill>
            <a:srgbClr val="40404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/>
            <a:r>
              <a:rPr lang="nb-NO" sz="3200"/>
              <a:t>Kapittel 4 Skriv!</a:t>
            </a:r>
          </a:p>
        </p:txBody>
      </p:sp>
      <p:pic>
        <p:nvPicPr>
          <p:cNvPr id="3" name="Plassholder for bilde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3591" b="23591"/>
          <a:stretch>
            <a:fillRect/>
          </a:stretch>
        </p:blipFill>
        <p:spPr/>
      </p:pic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1763685" y="5301206"/>
            <a:ext cx="5486400" cy="732855"/>
          </a:xfrm>
        </p:spPr>
        <p:txBody>
          <a:bodyPr anchorCtr="1"/>
          <a:lstStyle/>
          <a:p>
            <a:pPr lvl="0" algn="ctr"/>
            <a:r>
              <a:rPr lang="nb-NO" sz="3200"/>
              <a:t>Skriveprosessen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6019800" y="4727576"/>
            <a:ext cx="1524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err="1"/>
              <a:t>Photodisc</a:t>
            </a:r>
            <a:r>
              <a:rPr lang="nb-NO" sz="700" dirty="0"/>
              <a:t>/</a:t>
            </a:r>
            <a:r>
              <a:rPr lang="nb-NO" sz="700" dirty="0" err="1"/>
              <a:t>Rayman</a:t>
            </a:r>
            <a:r>
              <a:rPr lang="nb-NO" sz="700" dirty="0"/>
              <a:t>/</a:t>
            </a:r>
            <a:r>
              <a:rPr lang="nb-NO" sz="700" dirty="0" err="1"/>
              <a:t>Getty</a:t>
            </a:r>
            <a:r>
              <a:rPr lang="nb-NO" sz="700" dirty="0"/>
              <a:t> Images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000"/>
              <a:t>Skrivetips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Les mye</a:t>
            </a:r>
          </a:p>
        </p:txBody>
      </p:sp>
      <p:pic>
        <p:nvPicPr>
          <p:cNvPr id="4" name="Picture 3" descr="flickr-281194868-medium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602" y="2731770"/>
            <a:ext cx="5476871" cy="33337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58848" y="1879604"/>
            <a:ext cx="7345366" cy="3931920"/>
          </a:xfrm>
        </p:spPr>
        <p:txBody>
          <a:bodyPr/>
          <a:lstStyle/>
          <a:p>
            <a:pPr lvl="0"/>
            <a:r>
              <a:rPr lang="en-US"/>
              <a:t>Forstå instruksjonsverbene</a:t>
            </a:r>
          </a:p>
          <a:p>
            <a:pPr lvl="0"/>
            <a:r>
              <a:rPr lang="en-US"/>
              <a:t>Bruk ordbok</a:t>
            </a:r>
          </a:p>
          <a:p>
            <a:pPr lvl="0"/>
            <a:r>
              <a:rPr lang="en-US"/>
              <a:t>Unngå upresise ord</a:t>
            </a:r>
          </a:p>
          <a:p>
            <a:pPr lvl="0"/>
            <a:r>
              <a:rPr lang="en-US"/>
              <a:t>Jobb med god tekstbinding</a:t>
            </a:r>
          </a:p>
          <a:p>
            <a:pPr lvl="0"/>
            <a:endParaRPr lang="en-US"/>
          </a:p>
          <a:p>
            <a:pPr marL="0" lvl="0" indent="0" algn="ctr">
              <a:buNone/>
            </a:pPr>
            <a:r>
              <a:rPr lang="en-US"/>
              <a:t>Lykke til med skrivingen!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000"/>
              <a:t>Skriveroller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marL="0" lvl="0" indent="0" algn="ctr">
              <a:buNone/>
            </a:pPr>
            <a:endParaRPr lang="en-US"/>
          </a:p>
          <a:p>
            <a:pPr marL="0" lvl="0" indent="0" algn="ctr">
              <a:buNone/>
            </a:pPr>
            <a:r>
              <a:rPr lang="nb-NO"/>
              <a:t>“Hvis jeg visste hva som var meningen med livet, trengte jeg ikke å skrive. Da kunne jeg bare sitte og vite.” </a:t>
            </a:r>
          </a:p>
          <a:p>
            <a:pPr marL="0" lvl="0" indent="0" algn="ctr">
              <a:buNone/>
            </a:pPr>
            <a:endParaRPr lang="nb-NO" sz="1600"/>
          </a:p>
          <a:p>
            <a:pPr marL="0" lvl="0" indent="0" algn="r">
              <a:buNone/>
            </a:pPr>
            <a:r>
              <a:rPr lang="nb-NO" sz="1600"/>
              <a:t>Erlend Loe</a:t>
            </a:r>
          </a:p>
          <a:p>
            <a:pPr marL="0" lvl="0" indent="0" algn="ctr">
              <a:buNone/>
            </a:pPr>
            <a:r>
              <a:rPr lang="nb-NO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sz="4000"/>
              <a:t>Hva er viktig å tenke på når du skal skrive en tekst?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nb-NO"/>
          </a:p>
          <a:p>
            <a:pPr lvl="0"/>
            <a:r>
              <a:rPr lang="nb-NO"/>
              <a:t>Formålet med teksten.</a:t>
            </a:r>
          </a:p>
          <a:p>
            <a:pPr lvl="0"/>
            <a:r>
              <a:rPr lang="nb-NO"/>
              <a:t>Mottakerne av teksten</a:t>
            </a:r>
          </a:p>
          <a:p>
            <a:pPr lvl="0"/>
            <a:r>
              <a:rPr lang="nb-NO"/>
              <a:t>Tilpasse språket til situasjonen</a:t>
            </a:r>
          </a:p>
          <a:p>
            <a:pPr lvl="0"/>
            <a:endParaRPr lang="nb-NO"/>
          </a:p>
        </p:txBody>
      </p:sp>
      <p:pic>
        <p:nvPicPr>
          <p:cNvPr id="4" name="Picture 3" descr="Writing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0437" y="4149080"/>
            <a:ext cx="2592287" cy="1864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000"/>
              <a:t>Prosessen</a:t>
            </a:r>
          </a:p>
        </p:txBody>
      </p:sp>
      <p:grpSp>
        <p:nvGrpSpPr>
          <p:cNvPr id="3" name="Content Placeholder 3"/>
          <p:cNvGrpSpPr/>
          <p:nvPr/>
        </p:nvGrpSpPr>
        <p:grpSpPr>
          <a:xfrm>
            <a:off x="385163" y="2976417"/>
            <a:ext cx="8516548" cy="1921172"/>
            <a:chOff x="385163" y="2976417"/>
            <a:chExt cx="8516548" cy="1921172"/>
          </a:xfrm>
        </p:grpSpPr>
        <p:sp>
          <p:nvSpPr>
            <p:cNvPr id="4" name="Frihåndsform 3"/>
            <p:cNvSpPr/>
            <p:nvPr/>
          </p:nvSpPr>
          <p:spPr>
            <a:xfrm>
              <a:off x="934617" y="2976417"/>
              <a:ext cx="2197815" cy="192117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97819"/>
                <a:gd name="f7" fmla="val 1921170"/>
                <a:gd name="f8" fmla="val 288176"/>
                <a:gd name="f9" fmla="val 1237234"/>
                <a:gd name="f10" fmla="val 960585"/>
                <a:gd name="f11" fmla="val 1632995"/>
                <a:gd name="f12" fmla="+- 0 0 -90"/>
                <a:gd name="f13" fmla="*/ f3 1 2197819"/>
                <a:gd name="f14" fmla="*/ f4 1 1921170"/>
                <a:gd name="f15" fmla="+- f7 0 f5"/>
                <a:gd name="f16" fmla="+- f6 0 f5"/>
                <a:gd name="f17" fmla="*/ f12 f0 1"/>
                <a:gd name="f18" fmla="*/ f16 1 2197819"/>
                <a:gd name="f19" fmla="*/ f15 1 1921170"/>
                <a:gd name="f20" fmla="*/ 0 f16 1"/>
                <a:gd name="f21" fmla="*/ 288176 f15 1"/>
                <a:gd name="f22" fmla="*/ 1237234 f16 1"/>
                <a:gd name="f23" fmla="*/ 0 f15 1"/>
                <a:gd name="f24" fmla="*/ 2197819 f16 1"/>
                <a:gd name="f25" fmla="*/ 960585 f15 1"/>
                <a:gd name="f26" fmla="*/ 1921170 f15 1"/>
                <a:gd name="f27" fmla="*/ 1632995 f15 1"/>
                <a:gd name="f28" fmla="*/ f17 1 f2"/>
                <a:gd name="f29" fmla="*/ f20 1 2197819"/>
                <a:gd name="f30" fmla="*/ f21 1 1921170"/>
                <a:gd name="f31" fmla="*/ f22 1 2197819"/>
                <a:gd name="f32" fmla="*/ f23 1 1921170"/>
                <a:gd name="f33" fmla="*/ f24 1 2197819"/>
                <a:gd name="f34" fmla="*/ f25 1 1921170"/>
                <a:gd name="f35" fmla="*/ f26 1 1921170"/>
                <a:gd name="f36" fmla="*/ f27 1 1921170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2197819" h="1921170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D0D8E8">
                <a:alpha val="90000"/>
              </a:srgbClr>
            </a:solidFill>
            <a:ln w="9528">
              <a:solidFill>
                <a:srgbClr val="CBD3E3">
                  <a:alpha val="90000"/>
                </a:srgbClr>
              </a:solidFill>
              <a:prstDash val="solid"/>
            </a:ln>
          </p:spPr>
          <p:txBody>
            <a:bodyPr vert="horz" wrap="square" lIns="592631" tIns="298972" rIns="598520" bIns="298972" anchor="ctr" anchorCtr="0" compatLnSpc="1"/>
            <a:lstStyle/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7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Situasjon</a:t>
              </a:r>
            </a:p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7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Hvem skal lese?</a:t>
              </a:r>
            </a:p>
          </p:txBody>
        </p:sp>
        <p:sp>
          <p:nvSpPr>
            <p:cNvPr id="5" name="Frihåndsform 4"/>
            <p:cNvSpPr/>
            <p:nvPr/>
          </p:nvSpPr>
          <p:spPr>
            <a:xfrm>
              <a:off x="385163" y="3387541"/>
              <a:ext cx="1098907" cy="109890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98909"/>
                <a:gd name="f7" fmla="val 549455"/>
                <a:gd name="f8" fmla="val 245999"/>
                <a:gd name="f9" fmla="val 852911"/>
                <a:gd name="f10" fmla="val 1098910"/>
                <a:gd name="f11" fmla="+- 0 0 -90"/>
                <a:gd name="f12" fmla="*/ f3 1 1098909"/>
                <a:gd name="f13" fmla="*/ f4 1 1098909"/>
                <a:gd name="f14" fmla="+- f6 0 f5"/>
                <a:gd name="f15" fmla="*/ f11 f0 1"/>
                <a:gd name="f16" fmla="*/ f14 1 1098909"/>
                <a:gd name="f17" fmla="*/ 0 f14 1"/>
                <a:gd name="f18" fmla="*/ 549455 f14 1"/>
                <a:gd name="f19" fmla="*/ 1098910 f14 1"/>
                <a:gd name="f20" fmla="*/ f15 1 f2"/>
                <a:gd name="f21" fmla="*/ f17 1 1098909"/>
                <a:gd name="f22" fmla="*/ f18 1 1098909"/>
                <a:gd name="f23" fmla="*/ f19 1 1098909"/>
                <a:gd name="f24" fmla="*/ f5 1 f16"/>
                <a:gd name="f25" fmla="*/ f6 1 f16"/>
                <a:gd name="f26" fmla="+- f20 0 f1"/>
                <a:gd name="f27" fmla="*/ f21 1 f16"/>
                <a:gd name="f28" fmla="*/ f22 1 f16"/>
                <a:gd name="f29" fmla="*/ f23 1 f16"/>
                <a:gd name="f30" fmla="*/ f24 f12 1"/>
                <a:gd name="f31" fmla="*/ f25 f12 1"/>
                <a:gd name="f32" fmla="*/ f25 f13 1"/>
                <a:gd name="f33" fmla="*/ f24 f13 1"/>
                <a:gd name="f34" fmla="*/ f27 f12 1"/>
                <a:gd name="f35" fmla="*/ f28 f13 1"/>
                <a:gd name="f36" fmla="*/ f28 f12 1"/>
                <a:gd name="f37" fmla="*/ f27 f13 1"/>
                <a:gd name="f38" fmla="*/ f29 f12 1"/>
                <a:gd name="f39" fmla="*/ f29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34" y="f35"/>
                </a:cxn>
                <a:cxn ang="f26">
                  <a:pos x="f36" y="f37"/>
                </a:cxn>
                <a:cxn ang="f26">
                  <a:pos x="f38" y="f35"/>
                </a:cxn>
                <a:cxn ang="f26">
                  <a:pos x="f36" y="f39"/>
                </a:cxn>
                <a:cxn ang="f26">
                  <a:pos x="f34" y="f35"/>
                </a:cxn>
              </a:cxnLst>
              <a:rect l="f30" t="f33" r="f31" b="f32"/>
              <a:pathLst>
                <a:path w="1098909" h="1098909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gradFill>
              <a:gsLst>
                <a:gs pos="0">
                  <a:srgbClr val="2C5D98"/>
                </a:gs>
                <a:gs pos="100000">
                  <a:srgbClr val="3C7BC7"/>
                </a:gs>
              </a:gsLst>
              <a:lin ang="16200000"/>
            </a:gradFill>
            <a:ln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169822" tIns="169822" rIns="169822" bIns="169822" anchor="ctr" anchorCtr="1" compatLnSpc="1"/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4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Form	</a:t>
              </a:r>
            </a:p>
          </p:txBody>
        </p:sp>
        <p:sp>
          <p:nvSpPr>
            <p:cNvPr id="6" name="Frihåndsform 5"/>
            <p:cNvSpPr/>
            <p:nvPr/>
          </p:nvSpPr>
          <p:spPr>
            <a:xfrm>
              <a:off x="3819256" y="2976417"/>
              <a:ext cx="2197815" cy="192117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97819"/>
                <a:gd name="f7" fmla="val 1921170"/>
                <a:gd name="f8" fmla="val 288176"/>
                <a:gd name="f9" fmla="val 1237234"/>
                <a:gd name="f10" fmla="val 960585"/>
                <a:gd name="f11" fmla="val 1632995"/>
                <a:gd name="f12" fmla="+- 0 0 -90"/>
                <a:gd name="f13" fmla="*/ f3 1 2197819"/>
                <a:gd name="f14" fmla="*/ f4 1 1921170"/>
                <a:gd name="f15" fmla="+- f7 0 f5"/>
                <a:gd name="f16" fmla="+- f6 0 f5"/>
                <a:gd name="f17" fmla="*/ f12 f0 1"/>
                <a:gd name="f18" fmla="*/ f16 1 2197819"/>
                <a:gd name="f19" fmla="*/ f15 1 1921170"/>
                <a:gd name="f20" fmla="*/ 0 f16 1"/>
                <a:gd name="f21" fmla="*/ 288176 f15 1"/>
                <a:gd name="f22" fmla="*/ 1237234 f16 1"/>
                <a:gd name="f23" fmla="*/ 0 f15 1"/>
                <a:gd name="f24" fmla="*/ 2197819 f16 1"/>
                <a:gd name="f25" fmla="*/ 960585 f15 1"/>
                <a:gd name="f26" fmla="*/ 1921170 f15 1"/>
                <a:gd name="f27" fmla="*/ 1632995 f15 1"/>
                <a:gd name="f28" fmla="*/ f17 1 f2"/>
                <a:gd name="f29" fmla="*/ f20 1 2197819"/>
                <a:gd name="f30" fmla="*/ f21 1 1921170"/>
                <a:gd name="f31" fmla="*/ f22 1 2197819"/>
                <a:gd name="f32" fmla="*/ f23 1 1921170"/>
                <a:gd name="f33" fmla="*/ f24 1 2197819"/>
                <a:gd name="f34" fmla="*/ f25 1 1921170"/>
                <a:gd name="f35" fmla="*/ f26 1 1921170"/>
                <a:gd name="f36" fmla="*/ f27 1 1921170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2197819" h="1921170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D0D8E8">
                <a:alpha val="90000"/>
              </a:srgbClr>
            </a:solidFill>
            <a:ln w="9528">
              <a:solidFill>
                <a:srgbClr val="CBD3E3">
                  <a:alpha val="90000"/>
                </a:srgbClr>
              </a:solidFill>
              <a:prstDash val="solid"/>
            </a:ln>
          </p:spPr>
          <p:txBody>
            <a:bodyPr vert="horz" wrap="square" lIns="592631" tIns="298972" rIns="598520" bIns="298972" anchor="ctr" anchorCtr="0" compatLnSpc="1"/>
            <a:lstStyle/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7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Skrive-handling</a:t>
              </a:r>
            </a:p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7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ihåndsform 6"/>
            <p:cNvSpPr/>
            <p:nvPr/>
          </p:nvSpPr>
          <p:spPr>
            <a:xfrm>
              <a:off x="3269802" y="3387541"/>
              <a:ext cx="1098907" cy="109890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98909"/>
                <a:gd name="f7" fmla="val 549455"/>
                <a:gd name="f8" fmla="val 245999"/>
                <a:gd name="f9" fmla="val 852911"/>
                <a:gd name="f10" fmla="val 1098910"/>
                <a:gd name="f11" fmla="+- 0 0 -90"/>
                <a:gd name="f12" fmla="*/ f3 1 1098909"/>
                <a:gd name="f13" fmla="*/ f4 1 1098909"/>
                <a:gd name="f14" fmla="+- f6 0 f5"/>
                <a:gd name="f15" fmla="*/ f11 f0 1"/>
                <a:gd name="f16" fmla="*/ f14 1 1098909"/>
                <a:gd name="f17" fmla="*/ 0 f14 1"/>
                <a:gd name="f18" fmla="*/ 549455 f14 1"/>
                <a:gd name="f19" fmla="*/ 1098910 f14 1"/>
                <a:gd name="f20" fmla="*/ f15 1 f2"/>
                <a:gd name="f21" fmla="*/ f17 1 1098909"/>
                <a:gd name="f22" fmla="*/ f18 1 1098909"/>
                <a:gd name="f23" fmla="*/ f19 1 1098909"/>
                <a:gd name="f24" fmla="*/ f5 1 f16"/>
                <a:gd name="f25" fmla="*/ f6 1 f16"/>
                <a:gd name="f26" fmla="+- f20 0 f1"/>
                <a:gd name="f27" fmla="*/ f21 1 f16"/>
                <a:gd name="f28" fmla="*/ f22 1 f16"/>
                <a:gd name="f29" fmla="*/ f23 1 f16"/>
                <a:gd name="f30" fmla="*/ f24 f12 1"/>
                <a:gd name="f31" fmla="*/ f25 f12 1"/>
                <a:gd name="f32" fmla="*/ f25 f13 1"/>
                <a:gd name="f33" fmla="*/ f24 f13 1"/>
                <a:gd name="f34" fmla="*/ f27 f12 1"/>
                <a:gd name="f35" fmla="*/ f28 f13 1"/>
                <a:gd name="f36" fmla="*/ f28 f12 1"/>
                <a:gd name="f37" fmla="*/ f27 f13 1"/>
                <a:gd name="f38" fmla="*/ f29 f12 1"/>
                <a:gd name="f39" fmla="*/ f29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34" y="f35"/>
                </a:cxn>
                <a:cxn ang="f26">
                  <a:pos x="f36" y="f37"/>
                </a:cxn>
                <a:cxn ang="f26">
                  <a:pos x="f38" y="f35"/>
                </a:cxn>
                <a:cxn ang="f26">
                  <a:pos x="f36" y="f39"/>
                </a:cxn>
                <a:cxn ang="f26">
                  <a:pos x="f34" y="f35"/>
                </a:cxn>
              </a:cxnLst>
              <a:rect l="f30" t="f33" r="f31" b="f32"/>
              <a:pathLst>
                <a:path w="1098909" h="1098909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gradFill>
              <a:gsLst>
                <a:gs pos="0">
                  <a:srgbClr val="2C5D98"/>
                </a:gs>
                <a:gs pos="100000">
                  <a:srgbClr val="3C7BC7"/>
                </a:gs>
              </a:gsLst>
              <a:lin ang="16200000"/>
            </a:gradFill>
            <a:ln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169822" tIns="169822" rIns="169822" bIns="169822" anchor="ctr" anchorCtr="1" compatLnSpc="1"/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4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Skriverolle</a:t>
              </a:r>
            </a:p>
          </p:txBody>
        </p:sp>
        <p:sp>
          <p:nvSpPr>
            <p:cNvPr id="8" name="Frihåndsform 7"/>
            <p:cNvSpPr/>
            <p:nvPr/>
          </p:nvSpPr>
          <p:spPr>
            <a:xfrm>
              <a:off x="6703896" y="2976417"/>
              <a:ext cx="2197815" cy="192117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97819"/>
                <a:gd name="f7" fmla="val 1921170"/>
                <a:gd name="f8" fmla="val 288176"/>
                <a:gd name="f9" fmla="val 1237234"/>
                <a:gd name="f10" fmla="val 960585"/>
                <a:gd name="f11" fmla="val 1632995"/>
                <a:gd name="f12" fmla="+- 0 0 -90"/>
                <a:gd name="f13" fmla="*/ f3 1 2197819"/>
                <a:gd name="f14" fmla="*/ f4 1 1921170"/>
                <a:gd name="f15" fmla="+- f7 0 f5"/>
                <a:gd name="f16" fmla="+- f6 0 f5"/>
                <a:gd name="f17" fmla="*/ f12 f0 1"/>
                <a:gd name="f18" fmla="*/ f16 1 2197819"/>
                <a:gd name="f19" fmla="*/ f15 1 1921170"/>
                <a:gd name="f20" fmla="*/ 0 f16 1"/>
                <a:gd name="f21" fmla="*/ 288176 f15 1"/>
                <a:gd name="f22" fmla="*/ 1237234 f16 1"/>
                <a:gd name="f23" fmla="*/ 0 f15 1"/>
                <a:gd name="f24" fmla="*/ 2197819 f16 1"/>
                <a:gd name="f25" fmla="*/ 960585 f15 1"/>
                <a:gd name="f26" fmla="*/ 1921170 f15 1"/>
                <a:gd name="f27" fmla="*/ 1632995 f15 1"/>
                <a:gd name="f28" fmla="*/ f17 1 f2"/>
                <a:gd name="f29" fmla="*/ f20 1 2197819"/>
                <a:gd name="f30" fmla="*/ f21 1 1921170"/>
                <a:gd name="f31" fmla="*/ f22 1 2197819"/>
                <a:gd name="f32" fmla="*/ f23 1 1921170"/>
                <a:gd name="f33" fmla="*/ f24 1 2197819"/>
                <a:gd name="f34" fmla="*/ f25 1 1921170"/>
                <a:gd name="f35" fmla="*/ f26 1 1921170"/>
                <a:gd name="f36" fmla="*/ f27 1 1921170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2197819" h="1921170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D0D8E8">
                <a:alpha val="90000"/>
              </a:srgbClr>
            </a:solidFill>
            <a:ln w="9528">
              <a:solidFill>
                <a:srgbClr val="CBD3E3">
                  <a:alpha val="90000"/>
                </a:srgbClr>
              </a:solidFill>
              <a:prstDash val="solid"/>
            </a:ln>
          </p:spPr>
          <p:txBody>
            <a:bodyPr vert="horz" wrap="square" lIns="592631" tIns="298972" rIns="598520" bIns="298972" anchor="ctr" anchorCtr="0" compatLnSpc="1"/>
            <a:lstStyle/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7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Effekt</a:t>
              </a:r>
            </a:p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7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Ferdig tekst</a:t>
              </a:r>
            </a:p>
          </p:txBody>
        </p:sp>
        <p:sp>
          <p:nvSpPr>
            <p:cNvPr id="9" name="Frihåndsform 8"/>
            <p:cNvSpPr/>
            <p:nvPr/>
          </p:nvSpPr>
          <p:spPr>
            <a:xfrm>
              <a:off x="6154442" y="3387541"/>
              <a:ext cx="1098907" cy="109890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98909"/>
                <a:gd name="f7" fmla="val 549455"/>
                <a:gd name="f8" fmla="val 245999"/>
                <a:gd name="f9" fmla="val 852911"/>
                <a:gd name="f10" fmla="val 1098910"/>
                <a:gd name="f11" fmla="+- 0 0 -90"/>
                <a:gd name="f12" fmla="*/ f3 1 1098909"/>
                <a:gd name="f13" fmla="*/ f4 1 1098909"/>
                <a:gd name="f14" fmla="+- f6 0 f5"/>
                <a:gd name="f15" fmla="*/ f11 f0 1"/>
                <a:gd name="f16" fmla="*/ f14 1 1098909"/>
                <a:gd name="f17" fmla="*/ 0 f14 1"/>
                <a:gd name="f18" fmla="*/ 549455 f14 1"/>
                <a:gd name="f19" fmla="*/ 1098910 f14 1"/>
                <a:gd name="f20" fmla="*/ f15 1 f2"/>
                <a:gd name="f21" fmla="*/ f17 1 1098909"/>
                <a:gd name="f22" fmla="*/ f18 1 1098909"/>
                <a:gd name="f23" fmla="*/ f19 1 1098909"/>
                <a:gd name="f24" fmla="*/ f5 1 f16"/>
                <a:gd name="f25" fmla="*/ f6 1 f16"/>
                <a:gd name="f26" fmla="+- f20 0 f1"/>
                <a:gd name="f27" fmla="*/ f21 1 f16"/>
                <a:gd name="f28" fmla="*/ f22 1 f16"/>
                <a:gd name="f29" fmla="*/ f23 1 f16"/>
                <a:gd name="f30" fmla="*/ f24 f12 1"/>
                <a:gd name="f31" fmla="*/ f25 f12 1"/>
                <a:gd name="f32" fmla="*/ f25 f13 1"/>
                <a:gd name="f33" fmla="*/ f24 f13 1"/>
                <a:gd name="f34" fmla="*/ f27 f12 1"/>
                <a:gd name="f35" fmla="*/ f28 f13 1"/>
                <a:gd name="f36" fmla="*/ f28 f12 1"/>
                <a:gd name="f37" fmla="*/ f27 f13 1"/>
                <a:gd name="f38" fmla="*/ f29 f12 1"/>
                <a:gd name="f39" fmla="*/ f29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34" y="f35"/>
                </a:cxn>
                <a:cxn ang="f26">
                  <a:pos x="f36" y="f37"/>
                </a:cxn>
                <a:cxn ang="f26">
                  <a:pos x="f38" y="f35"/>
                </a:cxn>
                <a:cxn ang="f26">
                  <a:pos x="f36" y="f39"/>
                </a:cxn>
                <a:cxn ang="f26">
                  <a:pos x="f34" y="f35"/>
                </a:cxn>
              </a:cxnLst>
              <a:rect l="f30" t="f33" r="f31" b="f32"/>
              <a:pathLst>
                <a:path w="1098909" h="1098909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gradFill>
              <a:gsLst>
                <a:gs pos="0">
                  <a:srgbClr val="2C5D98"/>
                </a:gs>
                <a:gs pos="100000">
                  <a:srgbClr val="3C7BC7"/>
                </a:gs>
              </a:gsLst>
              <a:lin ang="16200000"/>
            </a:gradFill>
            <a:ln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169822" tIns="169822" rIns="169822" bIns="169822" anchor="ctr" anchorCtr="1" compatLnSpc="1"/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4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Skrive funksjon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3"/>
          <p:cNvSpPr txBox="1">
            <a:spLocks noGrp="1"/>
          </p:cNvSpPr>
          <p:nvPr>
            <p:ph type="body" idx="2"/>
          </p:nvPr>
        </p:nvSpPr>
        <p:spPr/>
        <p:txBody>
          <a:bodyPr anchorCtr="1"/>
          <a:lstStyle/>
          <a:p>
            <a:pPr lvl="0" algn="ctr"/>
            <a:r>
              <a:rPr lang="nb-NO" sz="2800"/>
              <a:t>SKRIVEHJULET</a:t>
            </a:r>
          </a:p>
        </p:txBody>
      </p:sp>
      <p:pic>
        <p:nvPicPr>
          <p:cNvPr id="4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1" y="764703"/>
            <a:ext cx="4626864" cy="3639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000"/>
              <a:t>Stil</a:t>
            </a:r>
          </a:p>
        </p:txBody>
      </p:sp>
      <p:grpSp>
        <p:nvGrpSpPr>
          <p:cNvPr id="3" name="Content Placeholder 3"/>
          <p:cNvGrpSpPr/>
          <p:nvPr/>
        </p:nvGrpSpPr>
        <p:grpSpPr>
          <a:xfrm>
            <a:off x="900107" y="1484784"/>
            <a:ext cx="7345366" cy="4248475"/>
            <a:chOff x="900107" y="1484784"/>
            <a:chExt cx="7345366" cy="4248475"/>
          </a:xfrm>
        </p:grpSpPr>
        <p:sp>
          <p:nvSpPr>
            <p:cNvPr id="4" name="Frihåndsform 3"/>
            <p:cNvSpPr/>
            <p:nvPr/>
          </p:nvSpPr>
          <p:spPr>
            <a:xfrm>
              <a:off x="900107" y="1484784"/>
              <a:ext cx="6243559" cy="127454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243558"/>
                <a:gd name="f7" fmla="val 1179576"/>
                <a:gd name="f8" fmla="val 117958"/>
                <a:gd name="f9" fmla="val 52812"/>
                <a:gd name="f10" fmla="val 6125600"/>
                <a:gd name="f11" fmla="val 6190746"/>
                <a:gd name="f12" fmla="val 1061618"/>
                <a:gd name="f13" fmla="val 1126764"/>
                <a:gd name="f14" fmla="+- 0 0 -90"/>
                <a:gd name="f15" fmla="*/ f3 1 6243558"/>
                <a:gd name="f16" fmla="*/ f4 1 1179576"/>
                <a:gd name="f17" fmla="+- f7 0 f5"/>
                <a:gd name="f18" fmla="+- f6 0 f5"/>
                <a:gd name="f19" fmla="*/ f14 f0 1"/>
                <a:gd name="f20" fmla="*/ f18 1 6243558"/>
                <a:gd name="f21" fmla="*/ f17 1 1179576"/>
                <a:gd name="f22" fmla="*/ 0 f18 1"/>
                <a:gd name="f23" fmla="*/ 117958 f17 1"/>
                <a:gd name="f24" fmla="*/ 117958 f18 1"/>
                <a:gd name="f25" fmla="*/ 0 f17 1"/>
                <a:gd name="f26" fmla="*/ 6125600 f18 1"/>
                <a:gd name="f27" fmla="*/ 6243558 f18 1"/>
                <a:gd name="f28" fmla="*/ 1061618 f17 1"/>
                <a:gd name="f29" fmla="*/ 1179576 f17 1"/>
                <a:gd name="f30" fmla="*/ f19 1 f2"/>
                <a:gd name="f31" fmla="*/ f22 1 6243558"/>
                <a:gd name="f32" fmla="*/ f23 1 1179576"/>
                <a:gd name="f33" fmla="*/ f24 1 6243558"/>
                <a:gd name="f34" fmla="*/ f25 1 1179576"/>
                <a:gd name="f35" fmla="*/ f26 1 6243558"/>
                <a:gd name="f36" fmla="*/ f27 1 6243558"/>
                <a:gd name="f37" fmla="*/ f28 1 1179576"/>
                <a:gd name="f38" fmla="*/ f29 1 1179576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6243558" h="1179576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2C5D98"/>
                </a:gs>
                <a:gs pos="100000">
                  <a:srgbClr val="3C7BC7"/>
                </a:gs>
              </a:gsLst>
              <a:lin ang="16200000"/>
            </a:gradFill>
            <a:ln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228856" tIns="228856" rIns="1432617" bIns="228856" anchor="ctr" anchorCtr="0" compatLnSpc="1"/>
            <a:lstStyle/>
            <a:p>
              <a:pPr marL="0" marR="0" lvl="0" indent="0" algn="l" defTabSz="22669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1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Formell</a:t>
              </a:r>
            </a:p>
          </p:txBody>
        </p:sp>
        <p:sp>
          <p:nvSpPr>
            <p:cNvPr id="5" name="Frihåndsform 4"/>
            <p:cNvSpPr/>
            <p:nvPr/>
          </p:nvSpPr>
          <p:spPr>
            <a:xfrm>
              <a:off x="1451015" y="2971745"/>
              <a:ext cx="6243559" cy="127454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243558"/>
                <a:gd name="f7" fmla="val 1179576"/>
                <a:gd name="f8" fmla="val 117958"/>
                <a:gd name="f9" fmla="val 52812"/>
                <a:gd name="f10" fmla="val 6125600"/>
                <a:gd name="f11" fmla="val 6190746"/>
                <a:gd name="f12" fmla="val 1061618"/>
                <a:gd name="f13" fmla="val 1126764"/>
                <a:gd name="f14" fmla="+- 0 0 -90"/>
                <a:gd name="f15" fmla="*/ f3 1 6243558"/>
                <a:gd name="f16" fmla="*/ f4 1 1179576"/>
                <a:gd name="f17" fmla="+- f7 0 f5"/>
                <a:gd name="f18" fmla="+- f6 0 f5"/>
                <a:gd name="f19" fmla="*/ f14 f0 1"/>
                <a:gd name="f20" fmla="*/ f18 1 6243558"/>
                <a:gd name="f21" fmla="*/ f17 1 1179576"/>
                <a:gd name="f22" fmla="*/ 0 f18 1"/>
                <a:gd name="f23" fmla="*/ 117958 f17 1"/>
                <a:gd name="f24" fmla="*/ 117958 f18 1"/>
                <a:gd name="f25" fmla="*/ 0 f17 1"/>
                <a:gd name="f26" fmla="*/ 6125600 f18 1"/>
                <a:gd name="f27" fmla="*/ 6243558 f18 1"/>
                <a:gd name="f28" fmla="*/ 1061618 f17 1"/>
                <a:gd name="f29" fmla="*/ 1179576 f17 1"/>
                <a:gd name="f30" fmla="*/ f19 1 f2"/>
                <a:gd name="f31" fmla="*/ f22 1 6243558"/>
                <a:gd name="f32" fmla="*/ f23 1 1179576"/>
                <a:gd name="f33" fmla="*/ f24 1 6243558"/>
                <a:gd name="f34" fmla="*/ f25 1 1179576"/>
                <a:gd name="f35" fmla="*/ f26 1 6243558"/>
                <a:gd name="f36" fmla="*/ f27 1 6243558"/>
                <a:gd name="f37" fmla="*/ f28 1 1179576"/>
                <a:gd name="f38" fmla="*/ f29 1 1179576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6243558" h="1179576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2C5D98"/>
                </a:gs>
                <a:gs pos="100000">
                  <a:srgbClr val="3C7BC7"/>
                </a:gs>
              </a:gsLst>
              <a:lin ang="16200000"/>
            </a:gradFill>
            <a:ln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228856" tIns="228856" rIns="1546488" bIns="228856" anchor="ctr" anchorCtr="0" compatLnSpc="1"/>
            <a:lstStyle/>
            <a:p>
              <a:pPr marL="0" marR="0" lvl="0" indent="0" algn="l" defTabSz="22669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1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Uformell</a:t>
              </a:r>
            </a:p>
          </p:txBody>
        </p:sp>
        <p:sp>
          <p:nvSpPr>
            <p:cNvPr id="6" name="Frihåndsform 5"/>
            <p:cNvSpPr/>
            <p:nvPr/>
          </p:nvSpPr>
          <p:spPr>
            <a:xfrm>
              <a:off x="2001914" y="4458714"/>
              <a:ext cx="6243559" cy="127454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243558"/>
                <a:gd name="f7" fmla="val 1179576"/>
                <a:gd name="f8" fmla="val 117958"/>
                <a:gd name="f9" fmla="val 52812"/>
                <a:gd name="f10" fmla="val 6125600"/>
                <a:gd name="f11" fmla="val 6190746"/>
                <a:gd name="f12" fmla="val 1061618"/>
                <a:gd name="f13" fmla="val 1126764"/>
                <a:gd name="f14" fmla="+- 0 0 -90"/>
                <a:gd name="f15" fmla="*/ f3 1 6243558"/>
                <a:gd name="f16" fmla="*/ f4 1 1179576"/>
                <a:gd name="f17" fmla="+- f7 0 f5"/>
                <a:gd name="f18" fmla="+- f6 0 f5"/>
                <a:gd name="f19" fmla="*/ f14 f0 1"/>
                <a:gd name="f20" fmla="*/ f18 1 6243558"/>
                <a:gd name="f21" fmla="*/ f17 1 1179576"/>
                <a:gd name="f22" fmla="*/ 0 f18 1"/>
                <a:gd name="f23" fmla="*/ 117958 f17 1"/>
                <a:gd name="f24" fmla="*/ 117958 f18 1"/>
                <a:gd name="f25" fmla="*/ 0 f17 1"/>
                <a:gd name="f26" fmla="*/ 6125600 f18 1"/>
                <a:gd name="f27" fmla="*/ 6243558 f18 1"/>
                <a:gd name="f28" fmla="*/ 1061618 f17 1"/>
                <a:gd name="f29" fmla="*/ 1179576 f17 1"/>
                <a:gd name="f30" fmla="*/ f19 1 f2"/>
                <a:gd name="f31" fmla="*/ f22 1 6243558"/>
                <a:gd name="f32" fmla="*/ f23 1 1179576"/>
                <a:gd name="f33" fmla="*/ f24 1 6243558"/>
                <a:gd name="f34" fmla="*/ f25 1 1179576"/>
                <a:gd name="f35" fmla="*/ f26 1 6243558"/>
                <a:gd name="f36" fmla="*/ f27 1 6243558"/>
                <a:gd name="f37" fmla="*/ f28 1 1179576"/>
                <a:gd name="f38" fmla="*/ f29 1 1179576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6243558" h="1179576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2C5D98"/>
                </a:gs>
                <a:gs pos="100000">
                  <a:srgbClr val="3C7BC7"/>
                </a:gs>
              </a:gsLst>
              <a:lin ang="16200000"/>
            </a:gradFill>
            <a:ln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228856" tIns="228856" rIns="1546488" bIns="228856" anchor="ctr" anchorCtr="0" compatLnSpc="1"/>
            <a:lstStyle/>
            <a:p>
              <a:pPr marL="0" marR="0" lvl="0" indent="0" algn="l" defTabSz="22669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1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1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Muntlig og slang </a:t>
              </a:r>
            </a:p>
          </p:txBody>
        </p:sp>
        <p:sp>
          <p:nvSpPr>
            <p:cNvPr id="7" name="Frihåndsform 6"/>
            <p:cNvSpPr/>
            <p:nvPr/>
          </p:nvSpPr>
          <p:spPr>
            <a:xfrm>
              <a:off x="6376943" y="2451314"/>
              <a:ext cx="766724" cy="8284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66724"/>
                <a:gd name="f7" fmla="val 421698"/>
                <a:gd name="f8" fmla="val 172513"/>
                <a:gd name="f9" fmla="val 594211"/>
                <a:gd name="f10" fmla="val 383362"/>
                <a:gd name="f11" fmla="+- 0 0 -90"/>
                <a:gd name="f12" fmla="*/ f3 1 766724"/>
                <a:gd name="f13" fmla="*/ f4 1 766724"/>
                <a:gd name="f14" fmla="+- f6 0 f5"/>
                <a:gd name="f15" fmla="*/ f11 f0 1"/>
                <a:gd name="f16" fmla="*/ f14 1 766724"/>
                <a:gd name="f17" fmla="*/ 0 f14 1"/>
                <a:gd name="f18" fmla="*/ 421698 f14 1"/>
                <a:gd name="f19" fmla="*/ 172513 f14 1"/>
                <a:gd name="f20" fmla="*/ 594211 f14 1"/>
                <a:gd name="f21" fmla="*/ 766724 f14 1"/>
                <a:gd name="f22" fmla="*/ 383362 f14 1"/>
                <a:gd name="f23" fmla="*/ f15 1 f2"/>
                <a:gd name="f24" fmla="*/ f17 1 766724"/>
                <a:gd name="f25" fmla="*/ f18 1 766724"/>
                <a:gd name="f26" fmla="*/ f19 1 766724"/>
                <a:gd name="f27" fmla="*/ f20 1 766724"/>
                <a:gd name="f28" fmla="*/ f21 1 766724"/>
                <a:gd name="f29" fmla="*/ f22 1 766724"/>
                <a:gd name="f30" fmla="*/ f5 1 f16"/>
                <a:gd name="f31" fmla="*/ f6 1 f16"/>
                <a:gd name="f32" fmla="+- f23 0 f1"/>
                <a:gd name="f33" fmla="*/ f24 1 f16"/>
                <a:gd name="f34" fmla="*/ f25 1 f16"/>
                <a:gd name="f35" fmla="*/ f26 1 f16"/>
                <a:gd name="f36" fmla="*/ f27 1 f16"/>
                <a:gd name="f37" fmla="*/ f28 1 f16"/>
                <a:gd name="f38" fmla="*/ f29 1 f16"/>
                <a:gd name="f39" fmla="*/ f30 f12 1"/>
                <a:gd name="f40" fmla="*/ f31 f12 1"/>
                <a:gd name="f41" fmla="*/ f31 f13 1"/>
                <a:gd name="f42" fmla="*/ f30 f13 1"/>
                <a:gd name="f43" fmla="*/ f33 f12 1"/>
                <a:gd name="f44" fmla="*/ f34 f13 1"/>
                <a:gd name="f45" fmla="*/ f35 f12 1"/>
                <a:gd name="f46" fmla="*/ f33 f13 1"/>
                <a:gd name="f47" fmla="*/ f36 f12 1"/>
                <a:gd name="f48" fmla="*/ f37 f12 1"/>
                <a:gd name="f49" fmla="*/ f38 f12 1"/>
                <a:gd name="f50" fmla="*/ f37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43" y="f44"/>
                </a:cxn>
                <a:cxn ang="f32">
                  <a:pos x="f45" y="f44"/>
                </a:cxn>
                <a:cxn ang="f32">
                  <a:pos x="f45" y="f46"/>
                </a:cxn>
                <a:cxn ang="f32">
                  <a:pos x="f47" y="f46"/>
                </a:cxn>
                <a:cxn ang="f32">
                  <a:pos x="f47" y="f44"/>
                </a:cxn>
                <a:cxn ang="f32">
                  <a:pos x="f48" y="f44"/>
                </a:cxn>
                <a:cxn ang="f32">
                  <a:pos x="f49" y="f50"/>
                </a:cxn>
                <a:cxn ang="f32">
                  <a:pos x="f43" y="f44"/>
                </a:cxn>
              </a:cxnLst>
              <a:rect l="f39" t="f42" r="f40" b="f41"/>
              <a:pathLst>
                <a:path w="766724" h="766724">
                  <a:moveTo>
                    <a:pt x="f5" y="f7"/>
                  </a:moveTo>
                  <a:lnTo>
                    <a:pt x="f8" y="f7"/>
                  </a:lnTo>
                  <a:lnTo>
                    <a:pt x="f8" y="f5"/>
                  </a:lnTo>
                  <a:lnTo>
                    <a:pt x="f9" y="f5"/>
                  </a:lnTo>
                  <a:lnTo>
                    <a:pt x="f9" y="f7"/>
                  </a:lnTo>
                  <a:lnTo>
                    <a:pt x="f6" y="f7"/>
                  </a:lnTo>
                  <a:lnTo>
                    <a:pt x="f10" y="f6"/>
                  </a:lnTo>
                  <a:lnTo>
                    <a:pt x="f5" y="f7"/>
                  </a:lnTo>
                  <a:close/>
                </a:path>
              </a:pathLst>
            </a:custGeom>
            <a:solidFill>
              <a:srgbClr val="D0D8E8">
                <a:alpha val="90000"/>
              </a:srgbClr>
            </a:solidFill>
            <a:ln w="9528">
              <a:solidFill>
                <a:srgbClr val="CBD3E3">
                  <a:alpha val="90000"/>
                </a:srgbClr>
              </a:solidFill>
              <a:prstDash val="solid"/>
            </a:ln>
          </p:spPr>
          <p:txBody>
            <a:bodyPr vert="horz" wrap="square" lIns="215688" tIns="43177" rIns="215688" bIns="232943" anchor="ctr" anchorCtr="1" compatLnSpc="1"/>
            <a:lstStyle/>
            <a:p>
              <a:pPr marL="0" marR="0" lvl="0" indent="0" algn="ctr" defTabSz="15113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3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ihåndsform 7"/>
            <p:cNvSpPr/>
            <p:nvPr/>
          </p:nvSpPr>
          <p:spPr>
            <a:xfrm>
              <a:off x="6927851" y="3929780"/>
              <a:ext cx="766724" cy="8284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66724"/>
                <a:gd name="f7" fmla="val 421698"/>
                <a:gd name="f8" fmla="val 172513"/>
                <a:gd name="f9" fmla="val 594211"/>
                <a:gd name="f10" fmla="val 383362"/>
                <a:gd name="f11" fmla="+- 0 0 -90"/>
                <a:gd name="f12" fmla="*/ f3 1 766724"/>
                <a:gd name="f13" fmla="*/ f4 1 766724"/>
                <a:gd name="f14" fmla="+- f6 0 f5"/>
                <a:gd name="f15" fmla="*/ f11 f0 1"/>
                <a:gd name="f16" fmla="*/ f14 1 766724"/>
                <a:gd name="f17" fmla="*/ 0 f14 1"/>
                <a:gd name="f18" fmla="*/ 421698 f14 1"/>
                <a:gd name="f19" fmla="*/ 172513 f14 1"/>
                <a:gd name="f20" fmla="*/ 594211 f14 1"/>
                <a:gd name="f21" fmla="*/ 766724 f14 1"/>
                <a:gd name="f22" fmla="*/ 383362 f14 1"/>
                <a:gd name="f23" fmla="*/ f15 1 f2"/>
                <a:gd name="f24" fmla="*/ f17 1 766724"/>
                <a:gd name="f25" fmla="*/ f18 1 766724"/>
                <a:gd name="f26" fmla="*/ f19 1 766724"/>
                <a:gd name="f27" fmla="*/ f20 1 766724"/>
                <a:gd name="f28" fmla="*/ f21 1 766724"/>
                <a:gd name="f29" fmla="*/ f22 1 766724"/>
                <a:gd name="f30" fmla="*/ f5 1 f16"/>
                <a:gd name="f31" fmla="*/ f6 1 f16"/>
                <a:gd name="f32" fmla="+- f23 0 f1"/>
                <a:gd name="f33" fmla="*/ f24 1 f16"/>
                <a:gd name="f34" fmla="*/ f25 1 f16"/>
                <a:gd name="f35" fmla="*/ f26 1 f16"/>
                <a:gd name="f36" fmla="*/ f27 1 f16"/>
                <a:gd name="f37" fmla="*/ f28 1 f16"/>
                <a:gd name="f38" fmla="*/ f29 1 f16"/>
                <a:gd name="f39" fmla="*/ f30 f12 1"/>
                <a:gd name="f40" fmla="*/ f31 f12 1"/>
                <a:gd name="f41" fmla="*/ f31 f13 1"/>
                <a:gd name="f42" fmla="*/ f30 f13 1"/>
                <a:gd name="f43" fmla="*/ f33 f12 1"/>
                <a:gd name="f44" fmla="*/ f34 f13 1"/>
                <a:gd name="f45" fmla="*/ f35 f12 1"/>
                <a:gd name="f46" fmla="*/ f33 f13 1"/>
                <a:gd name="f47" fmla="*/ f36 f12 1"/>
                <a:gd name="f48" fmla="*/ f37 f12 1"/>
                <a:gd name="f49" fmla="*/ f38 f12 1"/>
                <a:gd name="f50" fmla="*/ f37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43" y="f44"/>
                </a:cxn>
                <a:cxn ang="f32">
                  <a:pos x="f45" y="f44"/>
                </a:cxn>
                <a:cxn ang="f32">
                  <a:pos x="f45" y="f46"/>
                </a:cxn>
                <a:cxn ang="f32">
                  <a:pos x="f47" y="f46"/>
                </a:cxn>
                <a:cxn ang="f32">
                  <a:pos x="f47" y="f44"/>
                </a:cxn>
                <a:cxn ang="f32">
                  <a:pos x="f48" y="f44"/>
                </a:cxn>
                <a:cxn ang="f32">
                  <a:pos x="f49" y="f50"/>
                </a:cxn>
                <a:cxn ang="f32">
                  <a:pos x="f43" y="f44"/>
                </a:cxn>
              </a:cxnLst>
              <a:rect l="f39" t="f42" r="f40" b="f41"/>
              <a:pathLst>
                <a:path w="766724" h="766724">
                  <a:moveTo>
                    <a:pt x="f5" y="f7"/>
                  </a:moveTo>
                  <a:lnTo>
                    <a:pt x="f8" y="f7"/>
                  </a:lnTo>
                  <a:lnTo>
                    <a:pt x="f8" y="f5"/>
                  </a:lnTo>
                  <a:lnTo>
                    <a:pt x="f9" y="f5"/>
                  </a:lnTo>
                  <a:lnTo>
                    <a:pt x="f9" y="f7"/>
                  </a:lnTo>
                  <a:lnTo>
                    <a:pt x="f6" y="f7"/>
                  </a:lnTo>
                  <a:lnTo>
                    <a:pt x="f10" y="f6"/>
                  </a:lnTo>
                  <a:lnTo>
                    <a:pt x="f5" y="f7"/>
                  </a:lnTo>
                  <a:close/>
                </a:path>
              </a:pathLst>
            </a:custGeom>
            <a:solidFill>
              <a:srgbClr val="D0D8E8">
                <a:alpha val="90000"/>
              </a:srgbClr>
            </a:solidFill>
            <a:ln w="9528">
              <a:solidFill>
                <a:srgbClr val="CBD3E3">
                  <a:alpha val="90000"/>
                </a:srgbClr>
              </a:solidFill>
              <a:prstDash val="solid"/>
            </a:ln>
          </p:spPr>
          <p:txBody>
            <a:bodyPr vert="horz" wrap="square" lIns="215688" tIns="43177" rIns="215688" bIns="232943" anchor="ctr" anchorCtr="1" compatLnSpc="1"/>
            <a:lstStyle/>
            <a:p>
              <a:pPr marL="0" marR="0" lvl="0" indent="0" algn="ctr" defTabSz="15113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3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ontent Placeholder 4"/>
          <p:cNvGrpSpPr/>
          <p:nvPr/>
        </p:nvGrpSpPr>
        <p:grpSpPr>
          <a:xfrm>
            <a:off x="2171699" y="1450979"/>
            <a:ext cx="4428019" cy="3932240"/>
            <a:chOff x="2171699" y="1450979"/>
            <a:chExt cx="4428019" cy="3932240"/>
          </a:xfrm>
        </p:grpSpPr>
        <p:sp>
          <p:nvSpPr>
            <p:cNvPr id="3" name="Frihåndsform 2"/>
            <p:cNvSpPr/>
            <p:nvPr/>
          </p:nvSpPr>
          <p:spPr>
            <a:xfrm>
              <a:off x="2171699" y="1450979"/>
              <a:ext cx="3932240" cy="39322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932238"/>
                <a:gd name="f7" fmla="val 1966119"/>
                <a:gd name="f8" fmla="val 880261"/>
                <a:gd name="f9" fmla="val 3051977"/>
                <a:gd name="f10" fmla="+- 0 0 -90"/>
                <a:gd name="f11" fmla="*/ f3 1 3932238"/>
                <a:gd name="f12" fmla="*/ f4 1 3932238"/>
                <a:gd name="f13" fmla="+- f6 0 f5"/>
                <a:gd name="f14" fmla="*/ f10 f0 1"/>
                <a:gd name="f15" fmla="*/ f13 1 3932238"/>
                <a:gd name="f16" fmla="*/ 0 f13 1"/>
                <a:gd name="f17" fmla="*/ 1966119 f13 1"/>
                <a:gd name="f18" fmla="*/ 3932238 f13 1"/>
                <a:gd name="f19" fmla="*/ f14 1 f2"/>
                <a:gd name="f20" fmla="*/ f16 1 3932238"/>
                <a:gd name="f21" fmla="*/ f17 1 3932238"/>
                <a:gd name="f22" fmla="*/ f18 1 3932238"/>
                <a:gd name="f23" fmla="*/ f5 1 f15"/>
                <a:gd name="f24" fmla="*/ f6 1 f15"/>
                <a:gd name="f25" fmla="+- f19 0 f1"/>
                <a:gd name="f26" fmla="*/ f20 1 f15"/>
                <a:gd name="f27" fmla="*/ f21 1 f15"/>
                <a:gd name="f28" fmla="*/ f22 1 f15"/>
                <a:gd name="f29" fmla="*/ f23 f11 1"/>
                <a:gd name="f30" fmla="*/ f24 f11 1"/>
                <a:gd name="f31" fmla="*/ f24 f12 1"/>
                <a:gd name="f32" fmla="*/ f23 f12 1"/>
                <a:gd name="f33" fmla="*/ f26 f11 1"/>
                <a:gd name="f34" fmla="*/ f27 f12 1"/>
                <a:gd name="f35" fmla="*/ f27 f11 1"/>
                <a:gd name="f36" fmla="*/ f26 f12 1"/>
                <a:gd name="f37" fmla="*/ f28 f11 1"/>
                <a:gd name="f38" fmla="*/ f28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33" y="f34"/>
                </a:cxn>
                <a:cxn ang="f25">
                  <a:pos x="f35" y="f36"/>
                </a:cxn>
                <a:cxn ang="f25">
                  <a:pos x="f37" y="f34"/>
                </a:cxn>
                <a:cxn ang="f25">
                  <a:pos x="f35" y="f38"/>
                </a:cxn>
                <a:cxn ang="f25">
                  <a:pos x="f33" y="f34"/>
                </a:cxn>
              </a:cxnLst>
              <a:rect l="f29" t="f32" r="f30" b="f31"/>
              <a:pathLst>
                <a:path w="3932238" h="3932238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gradFill>
              <a:gsLst>
                <a:gs pos="0">
                  <a:srgbClr val="2C5D98"/>
                </a:gs>
                <a:gs pos="100000">
                  <a:srgbClr val="3C7BC7"/>
                </a:gs>
              </a:gsLst>
              <a:lin ang="16200000"/>
            </a:gradFill>
            <a:ln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1501737" tIns="281955" rIns="1501737" bIns="3231132" anchor="ctr" anchorCtr="1" compatLnSpc="1"/>
            <a:lstStyle/>
            <a:p>
              <a:pPr marL="0" marR="0" lvl="0" indent="0" algn="ctr" defTabSz="53339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Alle ytringer skapes i en KONTEKST</a:t>
              </a:r>
            </a:p>
          </p:txBody>
        </p:sp>
        <p:sp>
          <p:nvSpPr>
            <p:cNvPr id="4" name="Frihåndsform 3"/>
            <p:cNvSpPr/>
            <p:nvPr/>
          </p:nvSpPr>
          <p:spPr>
            <a:xfrm>
              <a:off x="3453926" y="2237417"/>
              <a:ext cx="3145792" cy="314579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145790"/>
                <a:gd name="f7" fmla="val 1572895"/>
                <a:gd name="f8" fmla="val 704209"/>
                <a:gd name="f9" fmla="val 2441581"/>
                <a:gd name="f10" fmla="+- 0 0 -90"/>
                <a:gd name="f11" fmla="*/ f3 1 3145790"/>
                <a:gd name="f12" fmla="*/ f4 1 3145790"/>
                <a:gd name="f13" fmla="+- f6 0 f5"/>
                <a:gd name="f14" fmla="*/ f10 f0 1"/>
                <a:gd name="f15" fmla="*/ f13 1 3145790"/>
                <a:gd name="f16" fmla="*/ 0 f13 1"/>
                <a:gd name="f17" fmla="*/ 1572895 f13 1"/>
                <a:gd name="f18" fmla="*/ 3145790 f13 1"/>
                <a:gd name="f19" fmla="*/ f14 1 f2"/>
                <a:gd name="f20" fmla="*/ f16 1 3145790"/>
                <a:gd name="f21" fmla="*/ f17 1 3145790"/>
                <a:gd name="f22" fmla="*/ f18 1 3145790"/>
                <a:gd name="f23" fmla="*/ f5 1 f15"/>
                <a:gd name="f24" fmla="*/ f6 1 f15"/>
                <a:gd name="f25" fmla="+- f19 0 f1"/>
                <a:gd name="f26" fmla="*/ f20 1 f15"/>
                <a:gd name="f27" fmla="*/ f21 1 f15"/>
                <a:gd name="f28" fmla="*/ f22 1 f15"/>
                <a:gd name="f29" fmla="*/ f23 f11 1"/>
                <a:gd name="f30" fmla="*/ f24 f11 1"/>
                <a:gd name="f31" fmla="*/ f24 f12 1"/>
                <a:gd name="f32" fmla="*/ f23 f12 1"/>
                <a:gd name="f33" fmla="*/ f26 f11 1"/>
                <a:gd name="f34" fmla="*/ f27 f12 1"/>
                <a:gd name="f35" fmla="*/ f27 f11 1"/>
                <a:gd name="f36" fmla="*/ f26 f12 1"/>
                <a:gd name="f37" fmla="*/ f28 f11 1"/>
                <a:gd name="f38" fmla="*/ f28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33" y="f34"/>
                </a:cxn>
                <a:cxn ang="f25">
                  <a:pos x="f35" y="f36"/>
                </a:cxn>
                <a:cxn ang="f25">
                  <a:pos x="f37" y="f34"/>
                </a:cxn>
                <a:cxn ang="f25">
                  <a:pos x="f35" y="f38"/>
                </a:cxn>
                <a:cxn ang="f25">
                  <a:pos x="f33" y="f34"/>
                </a:cxn>
              </a:cxnLst>
              <a:rect l="f29" t="f32" r="f30" b="f31"/>
              <a:pathLst>
                <a:path w="3145790" h="3145790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gradFill>
              <a:gsLst>
                <a:gs pos="0">
                  <a:srgbClr val="2C5D98"/>
                </a:gs>
                <a:gs pos="100000">
                  <a:srgbClr val="3C7BC7"/>
                </a:gs>
              </a:gsLst>
              <a:lin ang="16200000"/>
            </a:gradFill>
            <a:ln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1108508" tIns="274091" rIns="1108508" bIns="2476140" anchor="ctr" anchorCtr="1" compatLnSpc="1"/>
            <a:lstStyle/>
            <a:p>
              <a:pPr marL="0" marR="0" lvl="0" indent="0" algn="ctr" defTabSz="53339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2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Alle ytringer har en avsender/mot-taker</a:t>
              </a:r>
            </a:p>
          </p:txBody>
        </p:sp>
        <p:sp>
          <p:nvSpPr>
            <p:cNvPr id="5" name="Frihåndsform 4"/>
            <p:cNvSpPr/>
            <p:nvPr/>
          </p:nvSpPr>
          <p:spPr>
            <a:xfrm>
              <a:off x="3847145" y="3023865"/>
              <a:ext cx="2359344" cy="235934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359342"/>
                <a:gd name="f7" fmla="val 1179671"/>
                <a:gd name="f8" fmla="val 528157"/>
                <a:gd name="f9" fmla="val 1831185"/>
                <a:gd name="f10" fmla="+- 0 0 -90"/>
                <a:gd name="f11" fmla="*/ f3 1 2359342"/>
                <a:gd name="f12" fmla="*/ f4 1 2359342"/>
                <a:gd name="f13" fmla="+- f6 0 f5"/>
                <a:gd name="f14" fmla="*/ f10 f0 1"/>
                <a:gd name="f15" fmla="*/ f13 1 2359342"/>
                <a:gd name="f16" fmla="*/ 0 f13 1"/>
                <a:gd name="f17" fmla="*/ 1179671 f13 1"/>
                <a:gd name="f18" fmla="*/ 2359342 f13 1"/>
                <a:gd name="f19" fmla="*/ f14 1 f2"/>
                <a:gd name="f20" fmla="*/ f16 1 2359342"/>
                <a:gd name="f21" fmla="*/ f17 1 2359342"/>
                <a:gd name="f22" fmla="*/ f18 1 2359342"/>
                <a:gd name="f23" fmla="*/ f5 1 f15"/>
                <a:gd name="f24" fmla="*/ f6 1 f15"/>
                <a:gd name="f25" fmla="+- f19 0 f1"/>
                <a:gd name="f26" fmla="*/ f20 1 f15"/>
                <a:gd name="f27" fmla="*/ f21 1 f15"/>
                <a:gd name="f28" fmla="*/ f22 1 f15"/>
                <a:gd name="f29" fmla="*/ f23 f11 1"/>
                <a:gd name="f30" fmla="*/ f24 f11 1"/>
                <a:gd name="f31" fmla="*/ f24 f12 1"/>
                <a:gd name="f32" fmla="*/ f23 f12 1"/>
                <a:gd name="f33" fmla="*/ f26 f11 1"/>
                <a:gd name="f34" fmla="*/ f27 f12 1"/>
                <a:gd name="f35" fmla="*/ f27 f11 1"/>
                <a:gd name="f36" fmla="*/ f26 f12 1"/>
                <a:gd name="f37" fmla="*/ f28 f11 1"/>
                <a:gd name="f38" fmla="*/ f28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33" y="f34"/>
                </a:cxn>
                <a:cxn ang="f25">
                  <a:pos x="f35" y="f36"/>
                </a:cxn>
                <a:cxn ang="f25">
                  <a:pos x="f37" y="f34"/>
                </a:cxn>
                <a:cxn ang="f25">
                  <a:pos x="f35" y="f38"/>
                </a:cxn>
                <a:cxn ang="f25">
                  <a:pos x="f33" y="f34"/>
                </a:cxn>
              </a:cxnLst>
              <a:rect l="f29" t="f32" r="f30" b="f31"/>
              <a:pathLst>
                <a:path w="2359342" h="2359342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gradFill>
              <a:gsLst>
                <a:gs pos="0">
                  <a:srgbClr val="2C5D98"/>
                </a:gs>
                <a:gs pos="100000">
                  <a:srgbClr val="3C7BC7"/>
                </a:gs>
              </a:gsLst>
              <a:lin ang="16200000"/>
            </a:gradFill>
            <a:ln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729517" tIns="276514" rIns="729508" bIns="1751103" anchor="ctr" anchorCtr="1" compatLnSpc="1"/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4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Alle ytringer har et budskap</a:t>
              </a:r>
            </a:p>
          </p:txBody>
        </p:sp>
        <p:sp>
          <p:nvSpPr>
            <p:cNvPr id="6" name="Frihåndsform 5"/>
            <p:cNvSpPr/>
            <p:nvPr/>
          </p:nvSpPr>
          <p:spPr>
            <a:xfrm>
              <a:off x="4240374" y="3810313"/>
              <a:ext cx="1572896" cy="15728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72895"/>
                <a:gd name="f7" fmla="val 786448"/>
                <a:gd name="f8" fmla="val 352105"/>
                <a:gd name="f9" fmla="val 1220791"/>
                <a:gd name="f10" fmla="val 1572896"/>
                <a:gd name="f11" fmla="+- 0 0 -90"/>
                <a:gd name="f12" fmla="*/ f3 1 1572895"/>
                <a:gd name="f13" fmla="*/ f4 1 1572895"/>
                <a:gd name="f14" fmla="+- f6 0 f5"/>
                <a:gd name="f15" fmla="*/ f11 f0 1"/>
                <a:gd name="f16" fmla="*/ f14 1 1572895"/>
                <a:gd name="f17" fmla="*/ 0 f14 1"/>
                <a:gd name="f18" fmla="*/ 786448 f14 1"/>
                <a:gd name="f19" fmla="*/ 1572896 f14 1"/>
                <a:gd name="f20" fmla="*/ f15 1 f2"/>
                <a:gd name="f21" fmla="*/ f17 1 1572895"/>
                <a:gd name="f22" fmla="*/ f18 1 1572895"/>
                <a:gd name="f23" fmla="*/ f19 1 1572895"/>
                <a:gd name="f24" fmla="*/ f5 1 f16"/>
                <a:gd name="f25" fmla="*/ f6 1 f16"/>
                <a:gd name="f26" fmla="+- f20 0 f1"/>
                <a:gd name="f27" fmla="*/ f21 1 f16"/>
                <a:gd name="f28" fmla="*/ f22 1 f16"/>
                <a:gd name="f29" fmla="*/ f23 1 f16"/>
                <a:gd name="f30" fmla="*/ f24 f12 1"/>
                <a:gd name="f31" fmla="*/ f25 f12 1"/>
                <a:gd name="f32" fmla="*/ f25 f13 1"/>
                <a:gd name="f33" fmla="*/ f24 f13 1"/>
                <a:gd name="f34" fmla="*/ f27 f12 1"/>
                <a:gd name="f35" fmla="*/ f28 f13 1"/>
                <a:gd name="f36" fmla="*/ f28 f12 1"/>
                <a:gd name="f37" fmla="*/ f27 f13 1"/>
                <a:gd name="f38" fmla="*/ f29 f12 1"/>
                <a:gd name="f39" fmla="*/ f29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34" y="f35"/>
                </a:cxn>
                <a:cxn ang="f26">
                  <a:pos x="f36" y="f37"/>
                </a:cxn>
                <a:cxn ang="f26">
                  <a:pos x="f38" y="f35"/>
                </a:cxn>
                <a:cxn ang="f26">
                  <a:pos x="f36" y="f39"/>
                </a:cxn>
                <a:cxn ang="f26">
                  <a:pos x="f34" y="f35"/>
                </a:cxn>
              </a:cxnLst>
              <a:rect l="f30" t="f33" r="f31" b="f32"/>
              <a:pathLst>
                <a:path w="1572895" h="1572895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gradFill>
              <a:gsLst>
                <a:gs pos="0">
                  <a:srgbClr val="2C5D98"/>
                </a:gs>
                <a:gs pos="100000">
                  <a:srgbClr val="3C7BC7"/>
                </a:gs>
              </a:gsLst>
              <a:lin ang="16200000"/>
            </a:gradFill>
            <a:ln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329915" tIns="492788" rIns="329915" bIns="492788" anchor="ctr" anchorCtr="1" compatLnSpc="1"/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4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Alle ytringer har en form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000"/>
              <a:t>Skrivestrategier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Hva er din rolle i skrivesituasjonen?</a:t>
            </a:r>
          </a:p>
          <a:p>
            <a:pPr lvl="0"/>
            <a:r>
              <a:rPr lang="en-US"/>
              <a:t>Hvem er det du skriver til eller for?</a:t>
            </a:r>
          </a:p>
          <a:p>
            <a:pPr lvl="0"/>
            <a:r>
              <a:rPr lang="en-US"/>
              <a:t>Hva er formålet med skrivingen din?</a:t>
            </a:r>
          </a:p>
          <a:p>
            <a:pPr lvl="0"/>
            <a:r>
              <a:rPr lang="en-US"/>
              <a:t>Hvordan skal du bygge opp teksten din?</a:t>
            </a:r>
          </a:p>
          <a:p>
            <a:pPr lvl="0"/>
            <a:r>
              <a:rPr lang="en-US"/>
              <a:t>Har du sjangerforventninger å forholde deg til? </a:t>
            </a:r>
          </a:p>
          <a:p>
            <a:pPr lvl="0"/>
            <a:r>
              <a:rPr lang="en-US"/>
              <a:t>Hvilke virkemidler har du tenkt å bruke? 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000"/>
              <a:t>Hvordan strukturere skrivearbeidet?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/>
          </a:p>
          <a:p>
            <a:pPr lvl="0"/>
            <a:r>
              <a:rPr lang="en-US"/>
              <a:t>Tenkeskriving og idémyldring</a:t>
            </a:r>
          </a:p>
          <a:p>
            <a:pPr lvl="0"/>
            <a:r>
              <a:rPr lang="en-US"/>
              <a:t>Planleggingsskriving – her kan du bruke tankekart og venndiagram</a:t>
            </a:r>
          </a:p>
          <a:p>
            <a:pPr lvl="0"/>
            <a:r>
              <a:rPr lang="en-US"/>
              <a:t>Presentasjonsskriving – førsteutkast, revisjon og endelig utkast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tekst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Intertekst_mal</Template>
  <TotalTime>47</TotalTime>
  <Words>197</Words>
  <Application>Microsoft Office PowerPoint</Application>
  <PresentationFormat>Skjermfremvisning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4" baseType="lpstr">
      <vt:lpstr>Arial</vt:lpstr>
      <vt:lpstr>Calibri</vt:lpstr>
      <vt:lpstr>Intertekst_mal</vt:lpstr>
      <vt:lpstr>Kapittel 4 Skriv!</vt:lpstr>
      <vt:lpstr>Skriveroller</vt:lpstr>
      <vt:lpstr>Hva er viktig å tenke på når du skal skrive en tekst?</vt:lpstr>
      <vt:lpstr>Prosessen</vt:lpstr>
      <vt:lpstr>PowerPoint-presentasjon</vt:lpstr>
      <vt:lpstr>Stil</vt:lpstr>
      <vt:lpstr>PowerPoint-presentasjon</vt:lpstr>
      <vt:lpstr>Skrivestrategier</vt:lpstr>
      <vt:lpstr>Hvordan strukturere skrivearbeidet?</vt:lpstr>
      <vt:lpstr>Skrivetips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Astrid Kleiveland</dc:creator>
  <cp:lastModifiedBy>Malgorzata Golinska</cp:lastModifiedBy>
  <cp:revision>4</cp:revision>
  <dcterms:created xsi:type="dcterms:W3CDTF">2013-08-09T07:48:26Z</dcterms:created>
  <dcterms:modified xsi:type="dcterms:W3CDTF">2016-01-21T11:29:23Z</dcterms:modified>
</cp:coreProperties>
</file>