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1" r:id="rId2"/>
    <p:sldId id="308" r:id="rId3"/>
    <p:sldId id="299" r:id="rId4"/>
    <p:sldId id="300" r:id="rId5"/>
    <p:sldId id="313" r:id="rId6"/>
    <p:sldId id="315" r:id="rId7"/>
    <p:sldId id="301" r:id="rId8"/>
    <p:sldId id="302" r:id="rId9"/>
    <p:sldId id="310" r:id="rId10"/>
    <p:sldId id="316" r:id="rId11"/>
    <p:sldId id="325" r:id="rId12"/>
    <p:sldId id="303" r:id="rId13"/>
    <p:sldId id="309" r:id="rId14"/>
    <p:sldId id="317" r:id="rId15"/>
    <p:sldId id="318" r:id="rId16"/>
    <p:sldId id="326" r:id="rId17"/>
    <p:sldId id="319" r:id="rId18"/>
    <p:sldId id="327" r:id="rId19"/>
    <p:sldId id="304" r:id="rId20"/>
    <p:sldId id="320" r:id="rId21"/>
    <p:sldId id="321" r:id="rId22"/>
    <p:sldId id="322" r:id="rId23"/>
    <p:sldId id="306" r:id="rId24"/>
    <p:sldId id="312" r:id="rId25"/>
    <p:sldId id="328" r:id="rId26"/>
    <p:sldId id="323" r:id="rId27"/>
    <p:sldId id="324" r:id="rId28"/>
    <p:sldId id="307" r:id="rId29"/>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8" autoAdjust="0"/>
    <p:restoredTop sz="94660"/>
  </p:normalViewPr>
  <p:slideViewPr>
    <p:cSldViewPr snapToGrid="0">
      <p:cViewPr>
        <p:scale>
          <a:sx n="99" d="100"/>
          <a:sy n="99" d="100"/>
        </p:scale>
        <p:origin x="-84"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opptekst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3" name="Plassholder for dato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AEFC6818-B04D-4EF3-AC15-53AA2A62FA54}" type="datetime1">
              <a:rPr lang="nb-NO"/>
              <a:pPr lvl="0"/>
              <a:t>22.12.2015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Plassholder for notat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7" name="Plassholder for lysbildenumm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53235A9F-3C25-42AA-BED4-A14CE4F0DFAD}" type="slidenum">
              <a:t>‹#›</a:t>
            </a:fld>
            <a:endParaRPr lang="nb-NO"/>
          </a:p>
        </p:txBody>
      </p:sp>
    </p:spTree>
    <p:extLst>
      <p:ext uri="{BB962C8B-B14F-4D97-AF65-F5344CB8AC3E}">
        <p14:creationId xmlns:p14="http://schemas.microsoft.com/office/powerpoint/2010/main" val="245013189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1792288" y="4800600"/>
            <a:ext cx="5486400" cy="566735"/>
          </a:xfrm>
        </p:spPr>
        <p:txBody>
          <a:bodyPr anchor="b" anchorCtr="0"/>
          <a:lstStyle>
            <a:lvl1pPr algn="l">
              <a:defRPr/>
            </a:lvl1pPr>
          </a:lstStyle>
          <a:p>
            <a:pPr lvl="0"/>
            <a:r>
              <a:rPr lang="nb-NO" smtClean="0"/>
              <a:t>Klikk for å redigere tittelstil</a:t>
            </a:r>
            <a:endParaRPr lang="nb-NO"/>
          </a:p>
        </p:txBody>
      </p:sp>
      <p:sp>
        <p:nvSpPr>
          <p:cNvPr id="3" name="Plassholder for bilde 2"/>
          <p:cNvSpPr txBox="1">
            <a:spLocks noGrp="1"/>
          </p:cNvSpPr>
          <p:nvPr>
            <p:ph type="pic" idx="1"/>
          </p:nvPr>
        </p:nvSpPr>
        <p:spPr>
          <a:xfrm>
            <a:off x="1792288" y="612776"/>
            <a:ext cx="5486400" cy="4114800"/>
          </a:xfrm>
        </p:spPr>
        <p:txBody>
          <a:bodyPr/>
          <a:lstStyle>
            <a:lvl1pPr marL="0" indent="0">
              <a:buNone/>
              <a:defRPr/>
            </a:lvl1pPr>
          </a:lstStyle>
          <a:p>
            <a:pPr lvl="0"/>
            <a:r>
              <a:rPr lang="nb-NO" smtClean="0"/>
              <a:t>Klikk ikonet for å legge til et bilde</a:t>
            </a:r>
            <a:endParaRPr lang="nb-NO"/>
          </a:p>
        </p:txBody>
      </p:sp>
      <p:sp>
        <p:nvSpPr>
          <p:cNvPr id="4" name="Plassholder for tekst 3"/>
          <p:cNvSpPr txBox="1">
            <a:spLocks noGrp="1"/>
          </p:cNvSpPr>
          <p:nvPr>
            <p:ph type="body" idx="2"/>
          </p:nvPr>
        </p:nvSpPr>
        <p:spPr>
          <a:xfrm>
            <a:off x="1792288" y="5367335"/>
            <a:ext cx="5486400" cy="804864"/>
          </a:xfrm>
        </p:spPr>
        <p:txBody>
          <a:bodyPr/>
          <a:lstStyle>
            <a:lvl1pPr marL="0" indent="0">
              <a:spcBef>
                <a:spcPts val="300"/>
              </a:spcBef>
              <a:buNone/>
              <a:defRPr sz="2400"/>
            </a:lvl1pPr>
          </a:lstStyle>
          <a:p>
            <a:pPr lvl="0"/>
            <a:r>
              <a:rPr lang="nb-NO" smtClean="0"/>
              <a:t>Klikk for å redigere tekststiler i malen</a:t>
            </a:r>
          </a:p>
        </p:txBody>
      </p:sp>
      <p:sp>
        <p:nvSpPr>
          <p:cNvPr id="5" name="Plassholder for dato 4"/>
          <p:cNvSpPr txBox="1">
            <a:spLocks noGrp="1"/>
          </p:cNvSpPr>
          <p:nvPr>
            <p:ph type="dt" sz="half" idx="7"/>
          </p:nvPr>
        </p:nvSpPr>
        <p:spPr/>
        <p:txBody>
          <a:bodyPr/>
          <a:lstStyle>
            <a:lvl1pPr>
              <a:defRPr/>
            </a:lvl1pPr>
          </a:lstStyle>
          <a:p>
            <a:pPr lvl="0"/>
            <a:fld id="{41E98070-2AE8-475F-92CB-78B7EE733A93}" type="datetime1">
              <a:rPr lang="nb-NO"/>
              <a:pPr lvl="0"/>
              <a:t>22.12.2015</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B74DA42D-87DF-4E47-89B7-C0D9E2321E87}" type="slidenum">
              <a:t>‹#›</a:t>
            </a:fld>
            <a:endParaRPr lang="nb-NO"/>
          </a:p>
        </p:txBody>
      </p:sp>
    </p:spTree>
    <p:extLst>
      <p:ext uri="{BB962C8B-B14F-4D97-AF65-F5344CB8AC3E}">
        <p14:creationId xmlns:p14="http://schemas.microsoft.com/office/powerpoint/2010/main" val="165519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457200" y="273048"/>
            <a:ext cx="3008311" cy="1162046"/>
          </a:xfrm>
        </p:spPr>
        <p:txBody>
          <a:bodyPr anchor="b" anchorCtr="0"/>
          <a:lstStyle>
            <a:lvl1pPr algn="l">
              <a:defRPr sz="2000"/>
            </a:lvl1pPr>
          </a:lstStyle>
          <a:p>
            <a:pPr lvl="0"/>
            <a:r>
              <a:rPr lang="nb-NO" smtClean="0"/>
              <a:t>Klikk for å redigere tittelstil</a:t>
            </a:r>
            <a:endParaRPr lang="nb-NO"/>
          </a:p>
        </p:txBody>
      </p:sp>
      <p:sp>
        <p:nvSpPr>
          <p:cNvPr id="3" name="Plassholder for innhold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nb-NO" smtClean="0"/>
              <a:t>Klikk for å redigere tekststiler i malen</a:t>
            </a:r>
          </a:p>
        </p:txBody>
      </p:sp>
      <p:sp>
        <p:nvSpPr>
          <p:cNvPr id="5" name="Plassholder for dato 4"/>
          <p:cNvSpPr txBox="1">
            <a:spLocks noGrp="1"/>
          </p:cNvSpPr>
          <p:nvPr>
            <p:ph type="dt" sz="half" idx="7"/>
          </p:nvPr>
        </p:nvSpPr>
        <p:spPr/>
        <p:txBody>
          <a:bodyPr/>
          <a:lstStyle>
            <a:lvl1pPr>
              <a:defRPr/>
            </a:lvl1pPr>
          </a:lstStyle>
          <a:p>
            <a:pPr lvl="0"/>
            <a:fld id="{E5E6655C-EEAB-437A-974C-9D1B1FCBB1FE}" type="datetime1">
              <a:rPr lang="nb-NO"/>
              <a:pPr lvl="0"/>
              <a:t>22.12.2015</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95964B62-FD76-4F41-9D15-4C54F6503885}" type="slidenum">
              <a:t>‹#›</a:t>
            </a:fld>
            <a:endParaRPr lang="nb-NO"/>
          </a:p>
        </p:txBody>
      </p:sp>
    </p:spTree>
    <p:extLst>
      <p:ext uri="{BB962C8B-B14F-4D97-AF65-F5344CB8AC3E}">
        <p14:creationId xmlns:p14="http://schemas.microsoft.com/office/powerpoint/2010/main" val="196822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loddrett teks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txBox="1">
            <a:spLocks noGrp="1"/>
          </p:cNvSpPr>
          <p:nvPr>
            <p:ph type="dt" sz="half" idx="7"/>
          </p:nvPr>
        </p:nvSpPr>
        <p:spPr/>
        <p:txBody>
          <a:bodyPr/>
          <a:lstStyle>
            <a:lvl1pPr>
              <a:defRPr/>
            </a:lvl1pPr>
          </a:lstStyle>
          <a:p>
            <a:pPr lvl="0"/>
            <a:fld id="{BA4FB89C-1FDC-4A7F-8A38-D8D876C32C38}" type="datetime1">
              <a:rPr lang="nb-NO"/>
              <a:pPr lvl="0"/>
              <a:t>22.12.2015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D11288B6-375A-4F37-BCAE-A4027A1C3B6E}" type="slidenum">
              <a:t>‹#›</a:t>
            </a:fld>
            <a:endParaRPr lang="nb-NO"/>
          </a:p>
        </p:txBody>
      </p:sp>
    </p:spTree>
    <p:extLst>
      <p:ext uri="{BB962C8B-B14F-4D97-AF65-F5344CB8AC3E}">
        <p14:creationId xmlns:p14="http://schemas.microsoft.com/office/powerpoint/2010/main" val="351411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txBox="1">
            <a:spLocks noGrp="1"/>
          </p:cNvSpPr>
          <p:nvPr>
            <p:ph type="title" orient="vert"/>
          </p:nvPr>
        </p:nvSpPr>
        <p:spPr>
          <a:xfrm>
            <a:off x="6629400" y="274640"/>
            <a:ext cx="2057400" cy="5851529"/>
          </a:xfrm>
        </p:spPr>
        <p:txBody>
          <a:bodyPr vert="eaVert"/>
          <a:lstStyle>
            <a:lvl1pPr>
              <a:defRPr/>
            </a:lvl1pPr>
          </a:lstStyle>
          <a:p>
            <a:pPr lvl="0"/>
            <a:r>
              <a:rPr lang="nb-NO" smtClean="0"/>
              <a:t>Klikk for å redigere tittelstil</a:t>
            </a:r>
            <a:endParaRPr lang="nb-NO"/>
          </a:p>
        </p:txBody>
      </p:sp>
      <p:sp>
        <p:nvSpPr>
          <p:cNvPr id="3" name="Plassholder for loddrett tekst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txBox="1">
            <a:spLocks noGrp="1"/>
          </p:cNvSpPr>
          <p:nvPr>
            <p:ph type="dt" sz="half" idx="7"/>
          </p:nvPr>
        </p:nvSpPr>
        <p:spPr/>
        <p:txBody>
          <a:bodyPr/>
          <a:lstStyle>
            <a:lvl1pPr>
              <a:defRPr/>
            </a:lvl1pPr>
          </a:lstStyle>
          <a:p>
            <a:pPr lvl="0"/>
            <a:fld id="{1A61074C-8277-48C5-B235-35EEC62576B4}" type="datetime1">
              <a:rPr lang="nb-NO"/>
              <a:pPr lvl="0"/>
              <a:t>22.12.2015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AB69E537-0B83-4779-B75A-000D6C01CB99}" type="slidenum">
              <a:t>‹#›</a:t>
            </a:fld>
            <a:endParaRPr lang="nb-NO"/>
          </a:p>
        </p:txBody>
      </p:sp>
    </p:spTree>
    <p:extLst>
      <p:ext uri="{BB962C8B-B14F-4D97-AF65-F5344CB8AC3E}">
        <p14:creationId xmlns:p14="http://schemas.microsoft.com/office/powerpoint/2010/main" val="2809277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x">
    <p:spTree>
      <p:nvGrpSpPr>
        <p:cNvPr id="1" name=""/>
        <p:cNvGrpSpPr/>
        <p:nvPr/>
      </p:nvGrpSpPr>
      <p:grpSpPr>
        <a:xfrm>
          <a:off x="0" y="0"/>
          <a:ext cx="0" cy="0"/>
          <a:chOff x="0" y="0"/>
          <a:chExt cx="0" cy="0"/>
        </a:xfrm>
      </p:grpSpPr>
      <p:sp>
        <p:nvSpPr>
          <p:cNvPr id="2" name="Shape 11"/>
          <p:cNvSpPr txBox="1">
            <a:spLocks noGrp="1"/>
          </p:cNvSpPr>
          <p:nvPr>
            <p:ph type="title"/>
          </p:nvPr>
        </p:nvSpPr>
        <p:spPr/>
        <p:txBody>
          <a:bodyPr lIns="91421" tIns="91421" rIns="91421" bIns="91421" anchor="b" anchorCtr="0"/>
          <a:lstStyle>
            <a:lvl1pPr algn="l">
              <a:defRPr>
                <a:solidFill>
                  <a:srgbClr val="000000"/>
                </a:solidFill>
                <a:latin typeface="Calibri"/>
                <a:ea typeface="Arial"/>
                <a:cs typeface="Arial"/>
              </a:defRPr>
            </a:lvl1pPr>
          </a:lstStyle>
          <a:p>
            <a:pPr lvl="0"/>
            <a:r>
              <a:rPr lang="nb-NO" smtClean="0"/>
              <a:t>Klikk for å redigere tittelstil</a:t>
            </a:r>
            <a:endParaRPr lang="nb-NO"/>
          </a:p>
        </p:txBody>
      </p:sp>
      <p:sp>
        <p:nvSpPr>
          <p:cNvPr id="3" name="Shape 12"/>
          <p:cNvSpPr txBox="1">
            <a:spLocks noGrp="1"/>
          </p:cNvSpPr>
          <p:nvPr>
            <p:ph type="body" idx="1"/>
          </p:nvPr>
        </p:nvSpPr>
        <p:spPr>
          <a:xfrm>
            <a:off x="457200" y="1600200"/>
            <a:ext cx="8229600" cy="4967569"/>
          </a:xfrm>
        </p:spPr>
        <p:txBody>
          <a:bodyPr lIns="91421" tIns="91421" rIns="91421" bIns="91421"/>
          <a:lstStyle>
            <a:lvl1pPr>
              <a:defRPr/>
            </a:lvl1pPr>
          </a:lstStyle>
          <a:p>
            <a:pPr lvl="0"/>
            <a:r>
              <a:rPr lang="nb-NO" smtClean="0"/>
              <a:t>Klikk for å redigere tekststiler i malen</a:t>
            </a:r>
          </a:p>
        </p:txBody>
      </p:sp>
    </p:spTree>
    <p:extLst>
      <p:ext uri="{BB962C8B-B14F-4D97-AF65-F5344CB8AC3E}">
        <p14:creationId xmlns:p14="http://schemas.microsoft.com/office/powerpoint/2010/main" val="350029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txBox="1">
            <a:spLocks noGrp="1"/>
          </p:cNvSpPr>
          <p:nvPr>
            <p:ph type="ctrTitle"/>
          </p:nvPr>
        </p:nvSpPr>
        <p:spPr>
          <a:xfrm>
            <a:off x="685800" y="2130423"/>
            <a:ext cx="7772400" cy="1470026"/>
          </a:xfrm>
        </p:spPr>
        <p:txBody>
          <a:bodyPr/>
          <a:lstStyle>
            <a:lvl1pPr>
              <a:defRPr/>
            </a:lvl1pPr>
          </a:lstStyle>
          <a:p>
            <a:pPr lvl="0"/>
            <a:r>
              <a:rPr lang="nb-NO" smtClean="0"/>
              <a:t>Klikk for å redigere tittelstil</a:t>
            </a:r>
            <a:endParaRPr lang="nb-NO"/>
          </a:p>
        </p:txBody>
      </p:sp>
      <p:sp>
        <p:nvSpPr>
          <p:cNvPr id="3" name="Undertittel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nb-NO" smtClean="0"/>
              <a:t>Klikk for å redigere undertittelstil i malen</a:t>
            </a:r>
            <a:endParaRPr lang="nb-NO"/>
          </a:p>
        </p:txBody>
      </p:sp>
      <p:sp>
        <p:nvSpPr>
          <p:cNvPr id="4" name="Plassholder for dato 3"/>
          <p:cNvSpPr txBox="1">
            <a:spLocks noGrp="1"/>
          </p:cNvSpPr>
          <p:nvPr>
            <p:ph type="dt" sz="half" idx="7"/>
          </p:nvPr>
        </p:nvSpPr>
        <p:spPr/>
        <p:txBody>
          <a:bodyPr/>
          <a:lstStyle>
            <a:lvl1pPr>
              <a:defRPr/>
            </a:lvl1pPr>
          </a:lstStyle>
          <a:p>
            <a:pPr lvl="0"/>
            <a:fld id="{D4E6DE22-ABC2-48B5-A3EF-D67725F25A17}" type="datetime1">
              <a:rPr lang="nb-NO"/>
              <a:pPr lvl="0"/>
              <a:t>22.12.2015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180B8292-7707-4462-8D16-0741A08A0712}" type="slidenum">
              <a:t>‹#›</a:t>
            </a:fld>
            <a:endParaRPr lang="nb-NO"/>
          </a:p>
        </p:txBody>
      </p:sp>
    </p:spTree>
    <p:extLst>
      <p:ext uri="{BB962C8B-B14F-4D97-AF65-F5344CB8AC3E}">
        <p14:creationId xmlns:p14="http://schemas.microsoft.com/office/powerpoint/2010/main" val="201953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innhold 2"/>
          <p:cNvSpPr txBox="1">
            <a:spLocks noGrp="1"/>
          </p:cNvSpPr>
          <p:nvPr>
            <p:ph idx="1"/>
          </p:nvPr>
        </p:nvSpPr>
        <p:spPr/>
        <p:txBody>
          <a:bodyPr/>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txBox="1">
            <a:spLocks noGrp="1"/>
          </p:cNvSpPr>
          <p:nvPr>
            <p:ph type="dt" sz="half" idx="7"/>
          </p:nvPr>
        </p:nvSpPr>
        <p:spPr/>
        <p:txBody>
          <a:bodyPr/>
          <a:lstStyle>
            <a:lvl1pPr>
              <a:defRPr/>
            </a:lvl1pPr>
          </a:lstStyle>
          <a:p>
            <a:pPr lvl="0"/>
            <a:fld id="{7E6F34AD-377A-4FA8-BCA7-FB0D8DCF4B68}" type="datetime1">
              <a:rPr lang="nb-NO"/>
              <a:pPr lvl="0"/>
              <a:t>22.12.2015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C19C0CF1-CA5A-43F3-9C24-B703BE00E3FB}" type="slidenum">
              <a:t>‹#›</a:t>
            </a:fld>
            <a:endParaRPr lang="nb-NO"/>
          </a:p>
        </p:txBody>
      </p:sp>
    </p:spTree>
    <p:extLst>
      <p:ext uri="{BB962C8B-B14F-4D97-AF65-F5344CB8AC3E}">
        <p14:creationId xmlns:p14="http://schemas.microsoft.com/office/powerpoint/2010/main" val="84856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txBox="1">
            <a:spLocks noGrp="1"/>
          </p:cNvSpPr>
          <p:nvPr>
            <p:ph type="title"/>
          </p:nvPr>
        </p:nvSpPr>
        <p:spPr>
          <a:xfrm>
            <a:off x="722311" y="4406895"/>
            <a:ext cx="7772400" cy="1362071"/>
          </a:xfrm>
        </p:spPr>
        <p:txBody>
          <a:bodyPr anchor="t" anchorCtr="0"/>
          <a:lstStyle>
            <a:lvl1pPr algn="l">
              <a:defRPr sz="4000" cap="all"/>
            </a:lvl1pPr>
          </a:lstStyle>
          <a:p>
            <a:pPr lvl="0"/>
            <a:r>
              <a:rPr lang="nb-NO" smtClean="0"/>
              <a:t>Klikk for å redigere tittelstil</a:t>
            </a:r>
            <a:endParaRPr lang="nb-NO"/>
          </a:p>
        </p:txBody>
      </p:sp>
      <p:sp>
        <p:nvSpPr>
          <p:cNvPr id="3" name="Plassholder for tekst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nb-NO" smtClean="0"/>
              <a:t>Klikk for å redigere tekststiler i malen</a:t>
            </a:r>
          </a:p>
        </p:txBody>
      </p:sp>
      <p:sp>
        <p:nvSpPr>
          <p:cNvPr id="4" name="Plassholder for dato 3"/>
          <p:cNvSpPr txBox="1">
            <a:spLocks noGrp="1"/>
          </p:cNvSpPr>
          <p:nvPr>
            <p:ph type="dt" sz="half" idx="7"/>
          </p:nvPr>
        </p:nvSpPr>
        <p:spPr/>
        <p:txBody>
          <a:bodyPr/>
          <a:lstStyle>
            <a:lvl1pPr>
              <a:defRPr/>
            </a:lvl1pPr>
          </a:lstStyle>
          <a:p>
            <a:pPr lvl="0"/>
            <a:fld id="{8F3D12E5-790A-40D7-9DAC-548C3DB8D7C9}" type="datetime1">
              <a:rPr lang="nb-NO"/>
              <a:pPr lvl="0"/>
              <a:t>22.12.2015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F76903A5-4091-4E1D-B5B0-911427ABCBCF}" type="slidenum">
              <a:t>‹#›</a:t>
            </a:fld>
            <a:endParaRPr lang="nb-NO"/>
          </a:p>
        </p:txBody>
      </p:sp>
    </p:spTree>
    <p:extLst>
      <p:ext uri="{BB962C8B-B14F-4D97-AF65-F5344CB8AC3E}">
        <p14:creationId xmlns:p14="http://schemas.microsoft.com/office/powerpoint/2010/main" val="114013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innhold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txBox="1">
            <a:spLocks noGrp="1"/>
          </p:cNvSpPr>
          <p:nvPr>
            <p:ph type="dt" sz="half" idx="7"/>
          </p:nvPr>
        </p:nvSpPr>
        <p:spPr/>
        <p:txBody>
          <a:bodyPr/>
          <a:lstStyle>
            <a:lvl1pPr>
              <a:defRPr/>
            </a:lvl1pPr>
          </a:lstStyle>
          <a:p>
            <a:pPr lvl="0"/>
            <a:fld id="{46638E8D-844B-4F31-B615-B0E36EFC0EA7}" type="datetime1">
              <a:rPr lang="nb-NO"/>
              <a:pPr lvl="0"/>
              <a:t>22.12.2015</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36FC9B50-C70C-4545-8418-504EBE6BFE15}" type="slidenum">
              <a:t>‹#›</a:t>
            </a:fld>
            <a:endParaRPr lang="nb-NO"/>
          </a:p>
        </p:txBody>
      </p:sp>
    </p:spTree>
    <p:extLst>
      <p:ext uri="{BB962C8B-B14F-4D97-AF65-F5344CB8AC3E}">
        <p14:creationId xmlns:p14="http://schemas.microsoft.com/office/powerpoint/2010/main" val="33937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tekst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nb-NO" smtClean="0"/>
              <a:t>Klikk for å redigere tekststiler i malen</a:t>
            </a:r>
          </a:p>
        </p:txBody>
      </p:sp>
      <p:sp>
        <p:nvSpPr>
          <p:cNvPr id="4" name="Plassholder for innhold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nb-NO" smtClean="0"/>
              <a:t>Klikk for å redigere tekststiler i malen</a:t>
            </a:r>
          </a:p>
        </p:txBody>
      </p:sp>
      <p:sp>
        <p:nvSpPr>
          <p:cNvPr id="6" name="Plassholder for innhold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txBox="1">
            <a:spLocks noGrp="1"/>
          </p:cNvSpPr>
          <p:nvPr>
            <p:ph type="dt" sz="half" idx="7"/>
          </p:nvPr>
        </p:nvSpPr>
        <p:spPr/>
        <p:txBody>
          <a:bodyPr/>
          <a:lstStyle>
            <a:lvl1pPr>
              <a:defRPr/>
            </a:lvl1pPr>
          </a:lstStyle>
          <a:p>
            <a:pPr lvl="0"/>
            <a:fld id="{961AFC7F-DB7F-49A2-8ABA-AED38B86B3DE}" type="datetime1">
              <a:rPr lang="nb-NO"/>
              <a:pPr lvl="0"/>
              <a:t>22.12.2015</a:t>
            </a:fld>
            <a:endParaRPr lang="nb-NO"/>
          </a:p>
        </p:txBody>
      </p:sp>
      <p:sp>
        <p:nvSpPr>
          <p:cNvPr id="8" name="Plassholder for bunntekst 7"/>
          <p:cNvSpPr txBox="1">
            <a:spLocks noGrp="1"/>
          </p:cNvSpPr>
          <p:nvPr>
            <p:ph type="ftr" sz="quarter" idx="9"/>
          </p:nvPr>
        </p:nvSpPr>
        <p:spPr/>
        <p:txBody>
          <a:bodyPr/>
          <a:lstStyle>
            <a:lvl1pPr>
              <a:defRPr/>
            </a:lvl1pPr>
          </a:lstStyle>
          <a:p>
            <a:pPr lvl="0"/>
            <a:endParaRPr lang="nb-NO"/>
          </a:p>
        </p:txBody>
      </p:sp>
      <p:sp>
        <p:nvSpPr>
          <p:cNvPr id="9" name="Plassholder for lysbildenummer 8"/>
          <p:cNvSpPr txBox="1">
            <a:spLocks noGrp="1"/>
          </p:cNvSpPr>
          <p:nvPr>
            <p:ph type="sldNum" sz="quarter" idx="8"/>
          </p:nvPr>
        </p:nvSpPr>
        <p:spPr/>
        <p:txBody>
          <a:bodyPr/>
          <a:lstStyle>
            <a:lvl1pPr>
              <a:defRPr/>
            </a:lvl1pPr>
          </a:lstStyle>
          <a:p>
            <a:pPr lvl="0"/>
            <a:fld id="{378E432A-DE51-4C98-8948-A3D78982BD00}" type="slidenum">
              <a:t>‹#›</a:t>
            </a:fld>
            <a:endParaRPr lang="nb-NO"/>
          </a:p>
        </p:txBody>
      </p:sp>
    </p:spTree>
    <p:extLst>
      <p:ext uri="{BB962C8B-B14F-4D97-AF65-F5344CB8AC3E}">
        <p14:creationId xmlns:p14="http://schemas.microsoft.com/office/powerpoint/2010/main" val="351593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dato 2"/>
          <p:cNvSpPr txBox="1">
            <a:spLocks noGrp="1"/>
          </p:cNvSpPr>
          <p:nvPr>
            <p:ph type="dt" sz="half" idx="7"/>
          </p:nvPr>
        </p:nvSpPr>
        <p:spPr/>
        <p:txBody>
          <a:bodyPr/>
          <a:lstStyle>
            <a:lvl1pPr>
              <a:defRPr/>
            </a:lvl1pPr>
          </a:lstStyle>
          <a:p>
            <a:pPr lvl="0"/>
            <a:fld id="{624B84B2-4FB8-46AC-8AD8-777F2DEA9560}" type="datetime1">
              <a:rPr lang="nb-NO"/>
              <a:pPr lvl="0"/>
              <a:t>22.12.2015</a:t>
            </a:fld>
            <a:endParaRPr lang="nb-NO"/>
          </a:p>
        </p:txBody>
      </p:sp>
      <p:sp>
        <p:nvSpPr>
          <p:cNvPr id="4" name="Plassholder for bunntekst 3"/>
          <p:cNvSpPr txBox="1">
            <a:spLocks noGrp="1"/>
          </p:cNvSpPr>
          <p:nvPr>
            <p:ph type="ftr" sz="quarter" idx="9"/>
          </p:nvPr>
        </p:nvSpPr>
        <p:spPr/>
        <p:txBody>
          <a:bodyPr/>
          <a:lstStyle>
            <a:lvl1pPr>
              <a:defRPr/>
            </a:lvl1pPr>
          </a:lstStyle>
          <a:p>
            <a:pPr lvl="0"/>
            <a:endParaRPr lang="nb-NO"/>
          </a:p>
        </p:txBody>
      </p:sp>
      <p:sp>
        <p:nvSpPr>
          <p:cNvPr id="5" name="Plassholder for lysbildenummer 4"/>
          <p:cNvSpPr txBox="1">
            <a:spLocks noGrp="1"/>
          </p:cNvSpPr>
          <p:nvPr>
            <p:ph type="sldNum" sz="quarter" idx="8"/>
          </p:nvPr>
        </p:nvSpPr>
        <p:spPr/>
        <p:txBody>
          <a:bodyPr/>
          <a:lstStyle>
            <a:lvl1pPr>
              <a:defRPr/>
            </a:lvl1pPr>
          </a:lstStyle>
          <a:p>
            <a:pPr lvl="0"/>
            <a:fld id="{273528D2-95A5-4D7B-A4F5-BC46DAD38A49}" type="slidenum">
              <a:t>‹#›</a:t>
            </a:fld>
            <a:endParaRPr lang="nb-NO"/>
          </a:p>
        </p:txBody>
      </p:sp>
    </p:spTree>
    <p:extLst>
      <p:ext uri="{BB962C8B-B14F-4D97-AF65-F5344CB8AC3E}">
        <p14:creationId xmlns:p14="http://schemas.microsoft.com/office/powerpoint/2010/main" val="2135451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txBox="1">
            <a:spLocks noGrp="1"/>
          </p:cNvSpPr>
          <p:nvPr>
            <p:ph type="dt" sz="half" idx="7"/>
          </p:nvPr>
        </p:nvSpPr>
        <p:spPr/>
        <p:txBody>
          <a:bodyPr/>
          <a:lstStyle>
            <a:lvl1pPr>
              <a:defRPr/>
            </a:lvl1pPr>
          </a:lstStyle>
          <a:p>
            <a:pPr lvl="0"/>
            <a:fld id="{82032423-EBC0-49D7-943F-53661D8AE581}" type="datetime1">
              <a:rPr lang="nb-NO"/>
              <a:pPr lvl="0"/>
              <a:t>22.12.2015</a:t>
            </a:fld>
            <a:endParaRPr lang="nb-NO"/>
          </a:p>
        </p:txBody>
      </p:sp>
      <p:sp>
        <p:nvSpPr>
          <p:cNvPr id="3" name="Plassholder for bunntekst 2"/>
          <p:cNvSpPr txBox="1">
            <a:spLocks noGrp="1"/>
          </p:cNvSpPr>
          <p:nvPr>
            <p:ph type="ftr" sz="quarter" idx="9"/>
          </p:nvPr>
        </p:nvSpPr>
        <p:spPr/>
        <p:txBody>
          <a:bodyPr/>
          <a:lstStyle>
            <a:lvl1pPr>
              <a:defRPr/>
            </a:lvl1pPr>
          </a:lstStyle>
          <a:p>
            <a:pPr lvl="0"/>
            <a:endParaRPr lang="nb-NO"/>
          </a:p>
        </p:txBody>
      </p:sp>
      <p:sp>
        <p:nvSpPr>
          <p:cNvPr id="4" name="Plassholder for lysbildenummer 3"/>
          <p:cNvSpPr txBox="1">
            <a:spLocks noGrp="1"/>
          </p:cNvSpPr>
          <p:nvPr>
            <p:ph type="sldNum" sz="quarter" idx="8"/>
          </p:nvPr>
        </p:nvSpPr>
        <p:spPr/>
        <p:txBody>
          <a:bodyPr/>
          <a:lstStyle>
            <a:lvl1pPr>
              <a:defRPr/>
            </a:lvl1pPr>
          </a:lstStyle>
          <a:p>
            <a:pPr lvl="0"/>
            <a:fld id="{D355B88B-3052-401C-9B4F-B851306205CD}" type="slidenum">
              <a:t>‹#›</a:t>
            </a:fld>
            <a:endParaRPr lang="nb-NO"/>
          </a:p>
        </p:txBody>
      </p:sp>
    </p:spTree>
    <p:extLst>
      <p:ext uri="{BB962C8B-B14F-4D97-AF65-F5344CB8AC3E}">
        <p14:creationId xmlns:p14="http://schemas.microsoft.com/office/powerpoint/2010/main" val="78635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Plassholder for tittel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nb-NO"/>
              <a:t>Klikk for å redigere tittelstil</a:t>
            </a:r>
          </a:p>
        </p:txBody>
      </p:sp>
      <p:sp>
        <p:nvSpPr>
          <p:cNvPr id="3" name="Plassholder for tekst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fld id="{E2023D52-BDA7-40E0-993D-5423A85011DB}" type="datetime1">
              <a:rPr lang="nb-NO"/>
              <a:pPr lvl="0"/>
              <a:t>22.12.2015</a:t>
            </a:fld>
            <a:endParaRPr lang="nb-NO"/>
          </a:p>
        </p:txBody>
      </p:sp>
      <p:sp>
        <p:nvSpPr>
          <p:cNvPr id="5" name="Plassholder for bunntekst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endParaRPr lang="nb-NO"/>
          </a:p>
        </p:txBody>
      </p:sp>
      <p:sp>
        <p:nvSpPr>
          <p:cNvPr id="6" name="Plassholder for lysbildenumm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fld id="{DECCAABD-BC71-40F6-8D3C-B5205DD38D56}" type="slidenum">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eaLnBrk="1" fontAlgn="auto" hangingPunct="1">
        <a:lnSpc>
          <a:spcPct val="100000"/>
        </a:lnSpc>
        <a:spcBef>
          <a:spcPts val="0"/>
        </a:spcBef>
        <a:spcAft>
          <a:spcPts val="0"/>
        </a:spcAft>
        <a:buNone/>
        <a:tabLst/>
        <a:defRPr lang="nb-NO" sz="3600" b="1" i="0" u="none" strike="noStrike" kern="1200" cap="none" spc="0" baseline="0">
          <a:solidFill>
            <a:srgbClr val="404040"/>
          </a:solidFill>
          <a:uFillTx/>
          <a:latin typeface="Calibri" pitchFamily="34"/>
        </a:defRPr>
      </a:lvl1pPr>
    </p:titleStyle>
    <p:bodyStyle>
      <a:lvl1pPr marL="342900" marR="0" lvl="0" indent="-342900" algn="l" defTabSz="914400" rtl="0" eaLnBrk="1" fontAlgn="auto" hangingPunct="1">
        <a:lnSpc>
          <a:spcPct val="100000"/>
        </a:lnSpc>
        <a:spcBef>
          <a:spcPts val="800"/>
        </a:spcBef>
        <a:spcAft>
          <a:spcPts val="0"/>
        </a:spcAft>
        <a:buSzPct val="100000"/>
        <a:buFont typeface="Arial" pitchFamily="34"/>
        <a:buChar char="•"/>
        <a:tabLst/>
        <a:defRPr lang="nb-NO" sz="3200" b="0" i="0" u="none" strike="noStrike" kern="1200" cap="none" spc="0" baseline="0">
          <a:solidFill>
            <a:srgbClr val="404040"/>
          </a:solidFill>
          <a:uFillTx/>
          <a:latin typeface="Calibri"/>
        </a:defRPr>
      </a:lvl1pPr>
      <a:lvl2pPr marL="742950" marR="0" lvl="1" indent="-285750" algn="l" defTabSz="914400" rtl="0" eaLnBrk="1" fontAlgn="auto" hangingPunct="1">
        <a:lnSpc>
          <a:spcPct val="100000"/>
        </a:lnSpc>
        <a:spcBef>
          <a:spcPts val="700"/>
        </a:spcBef>
        <a:spcAft>
          <a:spcPts val="0"/>
        </a:spcAft>
        <a:buSzPct val="100000"/>
        <a:buFont typeface="Arial" pitchFamily="34"/>
        <a:buChar char="–"/>
        <a:tabLst/>
        <a:defRPr lang="nb-NO" sz="2800" b="0" i="0" u="none" strike="noStrike" kern="1200" cap="none" spc="0" baseline="0">
          <a:solidFill>
            <a:srgbClr val="404040"/>
          </a:solidFill>
          <a:uFillTx/>
          <a:latin typeface="Calibri"/>
        </a:defRPr>
      </a:lvl2pPr>
      <a:lvl3pPr marL="1143000" marR="0" lvl="2" indent="-228600" algn="l" defTabSz="914400" rtl="0" eaLnBrk="1" fontAlgn="auto" hangingPunct="1">
        <a:lnSpc>
          <a:spcPct val="100000"/>
        </a:lnSpc>
        <a:spcBef>
          <a:spcPts val="600"/>
        </a:spcBef>
        <a:spcAft>
          <a:spcPts val="0"/>
        </a:spcAft>
        <a:buSzPct val="100000"/>
        <a:buFont typeface="Arial" pitchFamily="34"/>
        <a:buChar char="•"/>
        <a:tabLst/>
        <a:defRPr lang="nb-NO" sz="2400" b="0" i="0" u="none" strike="noStrike" kern="1200" cap="none" spc="0" baseline="0">
          <a:solidFill>
            <a:srgbClr val="404040"/>
          </a:solidFill>
          <a:uFillTx/>
          <a:latin typeface="Calibri"/>
        </a:defRPr>
      </a:lvl3pPr>
      <a:lvl4pPr marL="1600200" marR="0" lvl="3" indent="-228600" algn="l" defTabSz="914400" rtl="0" eaLnBrk="1" fontAlgn="auto" hangingPunct="1">
        <a:lnSpc>
          <a:spcPct val="100000"/>
        </a:lnSpc>
        <a:spcBef>
          <a:spcPts val="500"/>
        </a:spcBef>
        <a:spcAft>
          <a:spcPts val="0"/>
        </a:spcAft>
        <a:buSzPct val="100000"/>
        <a:buFont typeface="Arial" pitchFamily="34"/>
        <a:buChar char="–"/>
        <a:tabLst/>
        <a:defRPr lang="nb-NO" sz="2000" b="0" i="0" u="none" strike="noStrike" kern="1200" cap="none" spc="0" baseline="0">
          <a:solidFill>
            <a:srgbClr val="404040"/>
          </a:solidFill>
          <a:uFillTx/>
          <a:latin typeface="Calibri"/>
        </a:defRPr>
      </a:lvl4pPr>
      <a:lvl5pPr marL="2057400" marR="0" lvl="4" indent="-228600" algn="l" defTabSz="914400" rtl="0" eaLnBrk="1" fontAlgn="auto" hangingPunct="1">
        <a:lnSpc>
          <a:spcPct val="100000"/>
        </a:lnSpc>
        <a:spcBef>
          <a:spcPts val="500"/>
        </a:spcBef>
        <a:spcAft>
          <a:spcPts val="0"/>
        </a:spcAft>
        <a:buSzPct val="100000"/>
        <a:buFont typeface="Arial" pitchFamily="34"/>
        <a:buChar char="»"/>
        <a:tabLst/>
        <a:defRPr lang="nb-NO" sz="20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smtClean="0"/>
              <a:t>Kapittel 9</a:t>
            </a:r>
            <a:br>
              <a:rPr lang="nb-NO" sz="2800" dirty="0" smtClean="0"/>
            </a:br>
            <a:r>
              <a:rPr lang="nb-NO" sz="2800" b="0" dirty="0" smtClean="0"/>
              <a:t>Postmodernisme og realisme – 1980 til i dag</a:t>
            </a:r>
            <a:endParaRPr lang="nb-NO" sz="2800" b="0"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5327" y="1455821"/>
            <a:ext cx="3012594" cy="4525963"/>
          </a:xfrm>
        </p:spPr>
      </p:pic>
    </p:spTree>
    <p:extLst>
      <p:ext uri="{BB962C8B-B14F-4D97-AF65-F5344CB8AC3E}">
        <p14:creationId xmlns:p14="http://schemas.microsoft.com/office/powerpoint/2010/main" val="329822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Postmodernistisk </a:t>
            </a:r>
            <a:r>
              <a:rPr lang="nn-NO" dirty="0" err="1" smtClean="0"/>
              <a:t>mangfold</a:t>
            </a:r>
            <a:endParaRPr lang="nn-NO" dirty="0"/>
          </a:p>
        </p:txBody>
      </p:sp>
      <p:sp>
        <p:nvSpPr>
          <p:cNvPr id="3" name="Plassholder for innhold 2"/>
          <p:cNvSpPr>
            <a:spLocks noGrp="1"/>
          </p:cNvSpPr>
          <p:nvPr>
            <p:ph idx="1"/>
          </p:nvPr>
        </p:nvSpPr>
        <p:spPr/>
        <p:txBody>
          <a:bodyPr/>
          <a:lstStyle/>
          <a:p>
            <a:pPr>
              <a:buNone/>
            </a:pPr>
            <a:r>
              <a:rPr lang="nn-NO" dirty="0" smtClean="0"/>
              <a:t>	”Diktinga skal spegla samfunnet, og forandre samfunnet, og vera ein del av samfunnet, og vera seg sjølv nok, og vera vakre ord på eit papir, og vera politisk, og vera sanseleg. Og det er det som gjer heile greia så fordømt vanskeleg.”</a:t>
            </a:r>
          </a:p>
          <a:p>
            <a:pPr>
              <a:buNone/>
            </a:pPr>
            <a:r>
              <a:rPr lang="nn-NO" dirty="0" smtClean="0"/>
              <a:t>	</a:t>
            </a:r>
            <a:r>
              <a:rPr lang="nn-NO" sz="1600" dirty="0" smtClean="0"/>
              <a:t>Kjartan Fløgstad, </a:t>
            </a:r>
            <a:r>
              <a:rPr lang="nn-NO" sz="1600" i="1" dirty="0" smtClean="0"/>
              <a:t>Loven vest for Pecos</a:t>
            </a:r>
            <a:r>
              <a:rPr lang="nn-NO" sz="1600" dirty="0" smtClean="0"/>
              <a:t>, s. 44 (1981)</a:t>
            </a:r>
            <a:endParaRPr lang="nn-NO" sz="1600" dirty="0"/>
          </a:p>
        </p:txBody>
      </p:sp>
    </p:spTree>
    <p:extLst>
      <p:ext uri="{BB962C8B-B14F-4D97-AF65-F5344CB8AC3E}">
        <p14:creationId xmlns:p14="http://schemas.microsoft.com/office/powerpoint/2010/main" val="451463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2800" dirty="0" smtClean="0"/>
              <a:t>Kjartan Fløgstad</a:t>
            </a:r>
            <a:endParaRPr lang="nb-NO" sz="2800" dirty="0"/>
          </a:p>
        </p:txBody>
      </p:sp>
      <p:pic>
        <p:nvPicPr>
          <p:cNvPr id="5" name="Plassholder for bild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0304" r="10304"/>
          <a:stretch>
            <a:fillRect/>
          </a:stretch>
        </p:blipFill>
        <p:spPr/>
      </p:pic>
    </p:spTree>
    <p:extLst>
      <p:ext uri="{BB962C8B-B14F-4D97-AF65-F5344CB8AC3E}">
        <p14:creationId xmlns:p14="http://schemas.microsoft.com/office/powerpoint/2010/main" val="31402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1"/>
          <p:cNvSpPr txBox="1">
            <a:spLocks/>
          </p:cNvSpPr>
          <p:nvPr/>
        </p:nvSpPr>
        <p:spPr>
          <a:xfrm>
            <a:off x="251520" y="-27384"/>
            <a:ext cx="8352928" cy="1259997"/>
          </a:xfrm>
          <a:prstGeom prst="rect">
            <a:avLst/>
          </a:prstGeom>
        </p:spPr>
        <p:txBody>
          <a:bodyPr vert="horz" lIns="0" tIns="0" rIns="0" bIns="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hangingPunct="0">
              <a:tabLst>
                <a:tab pos="355683" algn="l"/>
                <a:tab pos="711357" algn="l"/>
                <a:tab pos="1066684" algn="l"/>
                <a:tab pos="1422358" algn="l"/>
                <a:tab pos="1778041" algn="l"/>
                <a:tab pos="2133715" algn="l"/>
                <a:tab pos="2489042" algn="l"/>
                <a:tab pos="2844716" algn="l"/>
                <a:tab pos="3200400" algn="l"/>
                <a:tab pos="3556083" algn="l"/>
                <a:tab pos="3911757" algn="l"/>
                <a:tab pos="4267084" algn="l"/>
              </a:tabLst>
            </a:pPr>
            <a:r>
              <a:rPr lang="nb-NO" sz="4000" b="1" dirty="0" smtClean="0">
                <a:solidFill>
                  <a:schemeClr val="tx1"/>
                </a:solidFill>
                <a:latin typeface="Calibri" pitchFamily="34"/>
              </a:rPr>
              <a:t>Postmodernistisk mangfold: Form</a:t>
            </a:r>
            <a:endParaRPr lang="nb-NO" sz="4000" b="1" dirty="0">
              <a:solidFill>
                <a:schemeClr val="tx1"/>
              </a:solidFill>
              <a:latin typeface="Calibri" pitchFamily="34"/>
            </a:endParaRPr>
          </a:p>
        </p:txBody>
      </p:sp>
      <p:sp>
        <p:nvSpPr>
          <p:cNvPr id="5" name="TekstSylinder 4"/>
          <p:cNvSpPr txBox="1"/>
          <p:nvPr/>
        </p:nvSpPr>
        <p:spPr>
          <a:xfrm>
            <a:off x="2050069" y="1711927"/>
            <a:ext cx="6332671" cy="2800767"/>
          </a:xfrm>
          <a:prstGeom prst="rect">
            <a:avLst/>
          </a:prstGeom>
          <a:noFill/>
        </p:spPr>
        <p:txBody>
          <a:bodyPr wrap="square" rtlCol="0">
            <a:spAutoFit/>
          </a:bodyPr>
          <a:lstStyle/>
          <a:p>
            <a:endParaRPr lang="nb-NO" sz="4000" dirty="0" smtClean="0"/>
          </a:p>
          <a:p>
            <a:pPr>
              <a:buFont typeface="Arial"/>
              <a:buChar char="•"/>
            </a:pPr>
            <a:r>
              <a:rPr lang="nb-NO" sz="2400" dirty="0" smtClean="0"/>
              <a:t> Flertydighet</a:t>
            </a:r>
          </a:p>
          <a:p>
            <a:pPr>
              <a:buFont typeface="Arial"/>
              <a:buChar char="•"/>
            </a:pPr>
            <a:r>
              <a:rPr lang="nb-NO" sz="2400" dirty="0" smtClean="0"/>
              <a:t> Stort alvor under den kaotiske formen</a:t>
            </a:r>
          </a:p>
          <a:p>
            <a:pPr>
              <a:buFont typeface="Arial"/>
              <a:buChar char="•"/>
            </a:pPr>
            <a:r>
              <a:rPr lang="nb-NO" sz="2400" dirty="0" smtClean="0"/>
              <a:t> Stilblanding og sampling </a:t>
            </a:r>
          </a:p>
          <a:p>
            <a:pPr>
              <a:buFont typeface="Arial"/>
              <a:buChar char="•"/>
            </a:pPr>
            <a:r>
              <a:rPr lang="nb-NO" sz="2400" dirty="0" smtClean="0"/>
              <a:t> Lek og eksperiment</a:t>
            </a:r>
          </a:p>
          <a:p>
            <a:endParaRPr lang="nb-NO" sz="2400" dirty="0" smtClean="0"/>
          </a:p>
          <a:p>
            <a:pPr marL="285750" indent="-285750">
              <a:buFont typeface="Arial" panose="020B0604020202020204" pitchFamily="34" charset="0"/>
              <a:buChar char="•"/>
            </a:pPr>
            <a:endParaRPr lang="nb-NO" sz="1600" dirty="0" smtClean="0"/>
          </a:p>
        </p:txBody>
      </p:sp>
    </p:spTree>
    <p:extLst>
      <p:ext uri="{BB962C8B-B14F-4D97-AF65-F5344CB8AC3E}">
        <p14:creationId xmlns:p14="http://schemas.microsoft.com/office/powerpoint/2010/main" val="405190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Postmodernistisk mangfold: form (forts.)</a:t>
            </a:r>
            <a:endParaRPr lang="nb-NO" dirty="0"/>
          </a:p>
        </p:txBody>
      </p:sp>
      <p:sp>
        <p:nvSpPr>
          <p:cNvPr id="3" name="Plassholder for innhold 2"/>
          <p:cNvSpPr>
            <a:spLocks noGrp="1"/>
          </p:cNvSpPr>
          <p:nvPr>
            <p:ph idx="1"/>
          </p:nvPr>
        </p:nvSpPr>
        <p:spPr/>
        <p:txBody>
          <a:bodyPr/>
          <a:lstStyle/>
          <a:p>
            <a:pPr>
              <a:buFont typeface="Arial"/>
              <a:buChar char="•"/>
            </a:pPr>
            <a:r>
              <a:rPr lang="nb-NO" sz="2400" dirty="0"/>
              <a:t>Ironi og parodi</a:t>
            </a:r>
          </a:p>
          <a:p>
            <a:pPr>
              <a:buFont typeface="Arial"/>
              <a:buChar char="•"/>
            </a:pPr>
            <a:r>
              <a:rPr lang="nb-NO" sz="2400" dirty="0"/>
              <a:t> </a:t>
            </a:r>
            <a:r>
              <a:rPr lang="nb-NO" sz="2400" dirty="0" err="1"/>
              <a:t>Lån</a:t>
            </a:r>
            <a:r>
              <a:rPr lang="nb-NO" sz="2400" dirty="0"/>
              <a:t> fra andre tekster, intertekstualitet </a:t>
            </a:r>
          </a:p>
          <a:p>
            <a:pPr>
              <a:buFont typeface="Arial"/>
              <a:buChar char="•"/>
            </a:pPr>
            <a:r>
              <a:rPr lang="nb-NO" sz="2400" dirty="0"/>
              <a:t> </a:t>
            </a:r>
            <a:r>
              <a:rPr lang="nb-NO" sz="2400" dirty="0" err="1"/>
              <a:t>Metafiksjon</a:t>
            </a:r>
            <a:r>
              <a:rPr lang="nb-NO" sz="2400" dirty="0"/>
              <a:t> </a:t>
            </a:r>
          </a:p>
          <a:p>
            <a:pPr>
              <a:buFont typeface="Arial"/>
              <a:buChar char="•"/>
            </a:pPr>
            <a:r>
              <a:rPr lang="nb-NO" sz="2400" dirty="0"/>
              <a:t> Stiller </a:t>
            </a:r>
            <a:r>
              <a:rPr lang="nb-NO" sz="2400" dirty="0" err="1"/>
              <a:t>spørsmål</a:t>
            </a:r>
            <a:r>
              <a:rPr lang="nb-NO" sz="2400" dirty="0"/>
              <a:t> ved </a:t>
            </a:r>
            <a:r>
              <a:rPr lang="nb-NO" sz="2400" dirty="0" err="1"/>
              <a:t>språket</a:t>
            </a:r>
            <a:r>
              <a:rPr lang="nb-NO" sz="2400" dirty="0"/>
              <a:t> som betydningsbærer </a:t>
            </a:r>
          </a:p>
          <a:p>
            <a:pPr>
              <a:buFont typeface="Arial"/>
              <a:buChar char="•"/>
            </a:pPr>
            <a:r>
              <a:rPr lang="nb-NO" sz="2400" dirty="0"/>
              <a:t> Tekstene er </a:t>
            </a:r>
            <a:r>
              <a:rPr lang="nb-NO" sz="2400" dirty="0" err="1"/>
              <a:t>åpne</a:t>
            </a:r>
            <a:r>
              <a:rPr lang="nb-NO" sz="2400" dirty="0"/>
              <a:t>, leseren er aktiv </a:t>
            </a:r>
          </a:p>
          <a:p>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962" y="4105245"/>
            <a:ext cx="2261756" cy="1715101"/>
          </a:xfrm>
          <a:prstGeom prst="rect">
            <a:avLst/>
          </a:prstGeom>
        </p:spPr>
      </p:pic>
    </p:spTree>
    <p:extLst>
      <p:ext uri="{BB962C8B-B14F-4D97-AF65-F5344CB8AC3E}">
        <p14:creationId xmlns:p14="http://schemas.microsoft.com/office/powerpoint/2010/main" val="1075322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t>Ironisk distanse</a:t>
            </a:r>
            <a:endParaRPr lang="nn-NO" dirty="0"/>
          </a:p>
        </p:txBody>
      </p:sp>
      <p:sp>
        <p:nvSpPr>
          <p:cNvPr id="3" name="Plassholder for innhold 2"/>
          <p:cNvSpPr>
            <a:spLocks noGrp="1"/>
          </p:cNvSpPr>
          <p:nvPr>
            <p:ph idx="1"/>
          </p:nvPr>
        </p:nvSpPr>
        <p:spPr/>
        <p:txBody>
          <a:bodyPr>
            <a:normAutofit fontScale="92500" lnSpcReduction="20000"/>
          </a:bodyPr>
          <a:lstStyle/>
          <a:p>
            <a:pPr>
              <a:buNone/>
            </a:pPr>
            <a:r>
              <a:rPr lang="nn-NO" i="1" dirty="0" smtClean="0"/>
              <a:t>	</a:t>
            </a:r>
            <a:r>
              <a:rPr lang="nn-NO" sz="2800" i="1" dirty="0" smtClean="0"/>
              <a:t>«Det er berre å sjå seg omkring det. Ord blir kløyvde, tøy blir spjerra, ved hoggen, parti blir splitta, stålet stansa, folk får sparken, troll blir temte, kaka delt, venner skilde, frendar døyr, kubbar blir kappa, segl blir flerra, vanskar løyste, steinen sprengd, land lagt øyde, […], håpet brest, snøen smeltar, isen blir broten, […] lyden spalta, bu blir skifta, sider rivne over.» </a:t>
            </a:r>
            <a:endParaRPr lang="nb-NO" sz="2800" dirty="0" smtClean="0"/>
          </a:p>
          <a:p>
            <a:pPr>
              <a:buNone/>
            </a:pPr>
            <a:r>
              <a:rPr lang="nn-NO" sz="2800" i="1" dirty="0" smtClean="0"/>
              <a:t>	«Ja, slik er livet. Kva så?»</a:t>
            </a:r>
            <a:endParaRPr lang="nb-NO" sz="2800" dirty="0" smtClean="0"/>
          </a:p>
          <a:p>
            <a:pPr>
              <a:buNone/>
            </a:pPr>
            <a:r>
              <a:rPr lang="nn-NO" sz="2800" i="1" dirty="0" smtClean="0"/>
              <a:t>	«Kva så? Kva så?» Det eg har greie på, det er at eg har greie på det der. At det alltid er noko som blir delt, noko som blir oppløyst, noko som går sund og går i filler.» </a:t>
            </a:r>
          </a:p>
          <a:p>
            <a:pPr>
              <a:buNone/>
            </a:pPr>
            <a:r>
              <a:rPr lang="nn-NO" sz="2353" i="1" dirty="0"/>
              <a:t>	</a:t>
            </a:r>
            <a:r>
              <a:rPr lang="nn-NO" sz="2353" i="1" dirty="0" smtClean="0"/>
              <a:t>						(Kjartan Fløgstad)</a:t>
            </a:r>
            <a:endParaRPr lang="nb-NO" sz="2353" dirty="0" smtClean="0"/>
          </a:p>
          <a:p>
            <a:endParaRPr lang="nn-NO" dirty="0"/>
          </a:p>
        </p:txBody>
      </p:sp>
    </p:spTree>
    <p:extLst>
      <p:ext uri="{BB962C8B-B14F-4D97-AF65-F5344CB8AC3E}">
        <p14:creationId xmlns:p14="http://schemas.microsoft.com/office/powerpoint/2010/main" val="315229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smtClean="0"/>
              <a:t>Metafiksjon</a:t>
            </a:r>
            <a:endParaRPr lang="nn-NO" dirty="0"/>
          </a:p>
        </p:txBody>
      </p:sp>
      <p:sp>
        <p:nvSpPr>
          <p:cNvPr id="3" name="Plassholder for innhold 2"/>
          <p:cNvSpPr>
            <a:spLocks noGrp="1"/>
          </p:cNvSpPr>
          <p:nvPr>
            <p:ph idx="1"/>
          </p:nvPr>
        </p:nvSpPr>
        <p:spPr/>
        <p:txBody>
          <a:bodyPr>
            <a:normAutofit/>
          </a:bodyPr>
          <a:lstStyle/>
          <a:p>
            <a:pPr>
              <a:buNone/>
            </a:pPr>
            <a:r>
              <a:rPr lang="nb-NO" dirty="0" smtClean="0"/>
              <a:t>	</a:t>
            </a:r>
            <a:r>
              <a:rPr lang="nb-NO" sz="2400" dirty="0" smtClean="0"/>
              <a:t>”Denne gang legger jeg beretninga i munnen på meg sjøl, og da åpner den, enten dere trur det eller ei, med at hovedpersonen slår forfatterens (altså mitt) telefonnummer i den hensikt å oppnå en avtale for å diskutere hans (altså min) forrige roman (Gymnaslærer Pedersens beretning…) som har gjort et djupt (om enn feilaktig) inntrykk på han.”</a:t>
            </a:r>
          </a:p>
          <a:p>
            <a:pPr>
              <a:buNone/>
            </a:pPr>
            <a:r>
              <a:rPr lang="nb-NO" dirty="0" smtClean="0"/>
              <a:t>	</a:t>
            </a:r>
            <a:r>
              <a:rPr lang="nb-NO" sz="2162" dirty="0" smtClean="0"/>
              <a:t>Dag Solstad </a:t>
            </a:r>
            <a:r>
              <a:rPr lang="nb-NO" sz="2162" i="1" dirty="0" smtClean="0"/>
              <a:t>Forsøk på å beskrive det ugjennomtrengelige</a:t>
            </a:r>
            <a:r>
              <a:rPr lang="nb-NO" sz="2162" dirty="0" smtClean="0"/>
              <a:t> (1984) </a:t>
            </a:r>
            <a:endParaRPr lang="nn-NO" sz="2162" dirty="0"/>
          </a:p>
        </p:txBody>
      </p:sp>
    </p:spTree>
    <p:extLst>
      <p:ext uri="{BB962C8B-B14F-4D97-AF65-F5344CB8AC3E}">
        <p14:creationId xmlns:p14="http://schemas.microsoft.com/office/powerpoint/2010/main" val="961044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2400" dirty="0" smtClean="0"/>
              <a:t>Dag Solstad</a:t>
            </a:r>
            <a:endParaRPr lang="nb-NO" sz="2400" dirty="0"/>
          </a:p>
        </p:txBody>
      </p:sp>
      <p:pic>
        <p:nvPicPr>
          <p:cNvPr id="5" name="Plassholder for bild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50" b="18750"/>
          <a:stretch>
            <a:fillRect/>
          </a:stretch>
        </p:blipFill>
        <p:spPr>
          <a:xfrm>
            <a:off x="1701672" y="685800"/>
            <a:ext cx="5486400" cy="4114800"/>
          </a:xfrm>
        </p:spPr>
      </p:pic>
    </p:spTree>
    <p:extLst>
      <p:ext uri="{BB962C8B-B14F-4D97-AF65-F5344CB8AC3E}">
        <p14:creationId xmlns:p14="http://schemas.microsoft.com/office/powerpoint/2010/main" val="250435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i="1" dirty="0" smtClean="0"/>
              <a:t>Jon Fosse – eksistensiell </a:t>
            </a:r>
            <a:r>
              <a:rPr lang="nb-NO" b="1" i="1" dirty="0" err="1" smtClean="0"/>
              <a:t>minimalisme</a:t>
            </a:r>
            <a:r>
              <a:rPr lang="nb-NO" b="1" i="1" dirty="0" smtClean="0"/>
              <a:t/>
            </a:r>
            <a:br>
              <a:rPr lang="nb-NO" b="1" i="1" dirty="0" smtClean="0"/>
            </a:br>
            <a:endParaRPr lang="nn-NO" dirty="0"/>
          </a:p>
        </p:txBody>
      </p:sp>
      <p:sp>
        <p:nvSpPr>
          <p:cNvPr id="6" name="Plassholder for tekst 5"/>
          <p:cNvSpPr>
            <a:spLocks noGrp="1"/>
          </p:cNvSpPr>
          <p:nvPr>
            <p:ph type="body" idx="1"/>
          </p:nvPr>
        </p:nvSpPr>
        <p:spPr/>
        <p:txBody>
          <a:bodyPr/>
          <a:lstStyle/>
          <a:p>
            <a:endParaRPr lang="nn-NO"/>
          </a:p>
        </p:txBody>
      </p:sp>
      <p:sp>
        <p:nvSpPr>
          <p:cNvPr id="3" name="Plassholder for innhold 2"/>
          <p:cNvSpPr>
            <a:spLocks noGrp="1"/>
          </p:cNvSpPr>
          <p:nvPr>
            <p:ph sz="half" idx="2"/>
          </p:nvPr>
        </p:nvSpPr>
        <p:spPr/>
        <p:txBody>
          <a:bodyPr>
            <a:normAutofit fontScale="32500" lnSpcReduction="20000"/>
          </a:bodyPr>
          <a:lstStyle/>
          <a:p>
            <a:pPr>
              <a:buNone/>
            </a:pPr>
            <a:r>
              <a:rPr lang="nn-NO" b="1" i="1" dirty="0" smtClean="0"/>
              <a:t>HO</a:t>
            </a:r>
            <a:r>
              <a:rPr lang="nn-NO" i="1" dirty="0" smtClean="0"/>
              <a:t> 		</a:t>
            </a:r>
            <a:r>
              <a:rPr lang="nn-NO" dirty="0" smtClean="0"/>
              <a:t>muntert</a:t>
            </a:r>
            <a:endParaRPr lang="nb-NO" dirty="0" smtClean="0"/>
          </a:p>
          <a:p>
            <a:pPr>
              <a:buNone/>
            </a:pPr>
            <a:r>
              <a:rPr lang="nn-NO" i="1" dirty="0" smtClean="0"/>
              <a:t>No er vi snart i huset vårt</a:t>
            </a:r>
            <a:endParaRPr lang="nb-NO" dirty="0" smtClean="0"/>
          </a:p>
          <a:p>
            <a:pPr>
              <a:buNone/>
            </a:pPr>
            <a:r>
              <a:rPr lang="nn-NO" b="1" i="1" dirty="0" smtClean="0"/>
              <a:t>HAN </a:t>
            </a:r>
            <a:endParaRPr lang="nb-NO" dirty="0" smtClean="0"/>
          </a:p>
          <a:p>
            <a:pPr>
              <a:buNone/>
            </a:pPr>
            <a:r>
              <a:rPr lang="nn-NO" i="1" dirty="0" smtClean="0"/>
              <a:t>Huset vårt</a:t>
            </a:r>
            <a:endParaRPr lang="nb-NO" dirty="0" smtClean="0"/>
          </a:p>
          <a:p>
            <a:pPr>
              <a:buNone/>
            </a:pPr>
            <a:r>
              <a:rPr lang="nn-NO" b="1" i="1" dirty="0" smtClean="0"/>
              <a:t>HO</a:t>
            </a:r>
            <a:endParaRPr lang="nb-NO" dirty="0" smtClean="0"/>
          </a:p>
          <a:p>
            <a:pPr>
              <a:buNone/>
            </a:pPr>
            <a:r>
              <a:rPr lang="nn-NO" i="1" dirty="0" smtClean="0"/>
              <a:t>Eit gammalt vakkert hus</a:t>
            </a:r>
            <a:endParaRPr lang="nb-NO" dirty="0" smtClean="0"/>
          </a:p>
          <a:p>
            <a:pPr>
              <a:buNone/>
            </a:pPr>
            <a:r>
              <a:rPr lang="nn-NO" i="1" dirty="0" smtClean="0"/>
              <a:t>Langt borte frå andres hus</a:t>
            </a:r>
            <a:endParaRPr lang="nb-NO" dirty="0" smtClean="0"/>
          </a:p>
          <a:p>
            <a:pPr>
              <a:buNone/>
            </a:pPr>
            <a:r>
              <a:rPr lang="nn-NO" i="1" dirty="0" smtClean="0"/>
              <a:t>og frå andre folk.</a:t>
            </a:r>
            <a:endParaRPr lang="nb-NO" dirty="0" smtClean="0"/>
          </a:p>
          <a:p>
            <a:pPr>
              <a:buNone/>
            </a:pPr>
            <a:r>
              <a:rPr lang="nn-NO" b="1" i="1" dirty="0" smtClean="0"/>
              <a:t>HAN</a:t>
            </a:r>
            <a:endParaRPr lang="nb-NO" dirty="0" smtClean="0"/>
          </a:p>
          <a:p>
            <a:pPr>
              <a:buNone/>
            </a:pPr>
            <a:r>
              <a:rPr lang="nn-NO" i="1" dirty="0" smtClean="0"/>
              <a:t>Du og eg åleine</a:t>
            </a:r>
            <a:endParaRPr lang="nb-NO" dirty="0" smtClean="0"/>
          </a:p>
          <a:p>
            <a:pPr>
              <a:buNone/>
            </a:pPr>
            <a:r>
              <a:rPr lang="nn-NO" b="1" i="1" dirty="0" smtClean="0"/>
              <a:t>HO</a:t>
            </a:r>
            <a:endParaRPr lang="nb-NO" dirty="0" smtClean="0"/>
          </a:p>
          <a:p>
            <a:pPr>
              <a:buNone/>
            </a:pPr>
            <a:r>
              <a:rPr lang="nn-NO" i="1" dirty="0" smtClean="0"/>
              <a:t>Ikkje berre åleine</a:t>
            </a:r>
            <a:endParaRPr lang="nb-NO" dirty="0" smtClean="0"/>
          </a:p>
          <a:p>
            <a:pPr>
              <a:buNone/>
            </a:pPr>
            <a:r>
              <a:rPr lang="nn-NO" i="1" dirty="0" smtClean="0"/>
              <a:t>men åleine saman </a:t>
            </a:r>
            <a:endParaRPr lang="nb-NO" dirty="0" smtClean="0"/>
          </a:p>
          <a:p>
            <a:pPr>
              <a:buNone/>
            </a:pPr>
            <a:r>
              <a:rPr lang="nn-NO" i="1" dirty="0" smtClean="0"/>
              <a:t>Ho ser han opp i ansiktet</a:t>
            </a:r>
            <a:endParaRPr lang="nb-NO" dirty="0" smtClean="0"/>
          </a:p>
          <a:p>
            <a:pPr>
              <a:buNone/>
            </a:pPr>
            <a:r>
              <a:rPr lang="nn-NO" i="1" dirty="0" smtClean="0"/>
              <a:t>Huset vårt</a:t>
            </a:r>
            <a:endParaRPr lang="nb-NO" dirty="0" smtClean="0"/>
          </a:p>
          <a:p>
            <a:pPr>
              <a:buNone/>
            </a:pPr>
            <a:r>
              <a:rPr lang="nn-NO" i="1" dirty="0" smtClean="0"/>
              <a:t>I dette huset skal vi vere saman</a:t>
            </a:r>
            <a:endParaRPr lang="nb-NO" dirty="0" smtClean="0"/>
          </a:p>
          <a:p>
            <a:pPr>
              <a:buNone/>
            </a:pPr>
            <a:r>
              <a:rPr lang="nn-NO" i="1" dirty="0" smtClean="0"/>
              <a:t>du og eg</a:t>
            </a:r>
            <a:endParaRPr lang="nb-NO" dirty="0" smtClean="0"/>
          </a:p>
          <a:p>
            <a:pPr>
              <a:buNone/>
            </a:pPr>
            <a:r>
              <a:rPr lang="nn-NO" i="1" dirty="0" smtClean="0"/>
              <a:t>åleine saman</a:t>
            </a:r>
            <a:endParaRPr lang="nb-NO" dirty="0" smtClean="0"/>
          </a:p>
          <a:p>
            <a:pPr>
              <a:buNone/>
            </a:pPr>
            <a:r>
              <a:rPr lang="nn-NO" b="1" i="1" dirty="0" smtClean="0"/>
              <a:t>HAN</a:t>
            </a:r>
            <a:endParaRPr lang="nb-NO" dirty="0" smtClean="0"/>
          </a:p>
          <a:p>
            <a:pPr>
              <a:buNone/>
            </a:pPr>
            <a:r>
              <a:rPr lang="nb-NO" i="1" dirty="0" smtClean="0"/>
              <a:t>Og så skal ingen komme</a:t>
            </a:r>
            <a:endParaRPr lang="nb-NO" dirty="0" smtClean="0"/>
          </a:p>
          <a:p>
            <a:pPr>
              <a:buNone/>
            </a:pPr>
            <a:r>
              <a:rPr lang="nn-NO" dirty="0" smtClean="0"/>
              <a:t>Dei stiller seg opp, står og ser mot huset</a:t>
            </a:r>
            <a:endParaRPr lang="nb-NO" dirty="0" smtClean="0"/>
          </a:p>
          <a:p>
            <a:endParaRPr lang="nn-NO" dirty="0"/>
          </a:p>
        </p:txBody>
      </p:sp>
      <p:sp>
        <p:nvSpPr>
          <p:cNvPr id="7" name="Plassholder for tekst 6"/>
          <p:cNvSpPr>
            <a:spLocks noGrp="1"/>
          </p:cNvSpPr>
          <p:nvPr>
            <p:ph type="body" sz="quarter" idx="3"/>
          </p:nvPr>
        </p:nvSpPr>
        <p:spPr/>
        <p:txBody>
          <a:bodyPr/>
          <a:lstStyle/>
          <a:p>
            <a:endParaRPr lang="nn-NO"/>
          </a:p>
        </p:txBody>
      </p:sp>
      <p:sp>
        <p:nvSpPr>
          <p:cNvPr id="8" name="Plassholder for innhold 7"/>
          <p:cNvSpPr>
            <a:spLocks noGrp="1"/>
          </p:cNvSpPr>
          <p:nvPr>
            <p:ph sz="quarter" idx="4"/>
          </p:nvPr>
        </p:nvSpPr>
        <p:spPr/>
        <p:txBody>
          <a:bodyPr>
            <a:normAutofit fontScale="47500" lnSpcReduction="20000"/>
          </a:bodyPr>
          <a:lstStyle/>
          <a:p>
            <a:pPr>
              <a:buNone/>
            </a:pPr>
            <a:r>
              <a:rPr lang="nn-NO" b="1" i="1" dirty="0" smtClean="0"/>
              <a:t>HO</a:t>
            </a:r>
            <a:endParaRPr lang="nb-NO" dirty="0" smtClean="0"/>
          </a:p>
          <a:p>
            <a:pPr>
              <a:buNone/>
            </a:pPr>
            <a:r>
              <a:rPr lang="nn-NO" i="1" dirty="0" smtClean="0"/>
              <a:t>No er vi komne til huset vårt</a:t>
            </a:r>
            <a:endParaRPr lang="nb-NO" dirty="0" smtClean="0"/>
          </a:p>
          <a:p>
            <a:pPr>
              <a:buNone/>
            </a:pPr>
            <a:r>
              <a:rPr lang="nb-NO" b="1" i="1" dirty="0" smtClean="0"/>
              <a:t>HAN</a:t>
            </a:r>
            <a:endParaRPr lang="nb-NO" dirty="0" smtClean="0"/>
          </a:p>
          <a:p>
            <a:pPr>
              <a:buNone/>
            </a:pPr>
            <a:r>
              <a:rPr lang="nb-NO" i="1" dirty="0" smtClean="0"/>
              <a:t>Og huset er jo fint</a:t>
            </a:r>
            <a:endParaRPr lang="nb-NO" dirty="0" smtClean="0"/>
          </a:p>
          <a:p>
            <a:pPr>
              <a:buNone/>
            </a:pPr>
            <a:r>
              <a:rPr lang="nn-NO" b="1" i="1" dirty="0" smtClean="0"/>
              <a:t>HO</a:t>
            </a:r>
            <a:endParaRPr lang="nb-NO" dirty="0" smtClean="0"/>
          </a:p>
          <a:p>
            <a:pPr>
              <a:buNone/>
            </a:pPr>
            <a:r>
              <a:rPr lang="nn-NO" i="1" dirty="0" smtClean="0"/>
              <a:t>No er vi komne til huset vårt</a:t>
            </a:r>
            <a:endParaRPr lang="nb-NO" dirty="0" smtClean="0"/>
          </a:p>
          <a:p>
            <a:pPr>
              <a:buNone/>
            </a:pPr>
            <a:r>
              <a:rPr lang="nn-NO" i="1" dirty="0" smtClean="0"/>
              <a:t>Til huset vårt</a:t>
            </a:r>
            <a:endParaRPr lang="nb-NO" dirty="0" smtClean="0"/>
          </a:p>
          <a:p>
            <a:pPr>
              <a:buNone/>
            </a:pPr>
            <a:r>
              <a:rPr lang="nn-NO" i="1" dirty="0" smtClean="0"/>
              <a:t>der vi skal vere saman</a:t>
            </a:r>
            <a:endParaRPr lang="nb-NO" dirty="0" smtClean="0"/>
          </a:p>
          <a:p>
            <a:pPr>
              <a:buNone/>
            </a:pPr>
            <a:r>
              <a:rPr lang="nn-NO" i="1" dirty="0" smtClean="0"/>
              <a:t>Du og eg åleine</a:t>
            </a:r>
            <a:endParaRPr lang="nb-NO" dirty="0" smtClean="0"/>
          </a:p>
          <a:p>
            <a:pPr>
              <a:buNone/>
            </a:pPr>
            <a:r>
              <a:rPr lang="nn-NO" i="1" dirty="0" smtClean="0"/>
              <a:t>til huset</a:t>
            </a:r>
            <a:endParaRPr lang="nb-NO" dirty="0" smtClean="0"/>
          </a:p>
          <a:p>
            <a:pPr>
              <a:buNone/>
            </a:pPr>
            <a:r>
              <a:rPr lang="nn-NO" i="1" dirty="0" smtClean="0"/>
              <a:t>der du og eg skal vere </a:t>
            </a:r>
            <a:endParaRPr lang="nb-NO" dirty="0" smtClean="0"/>
          </a:p>
          <a:p>
            <a:pPr>
              <a:buNone/>
            </a:pPr>
            <a:r>
              <a:rPr lang="nn-NO" i="1" dirty="0" smtClean="0"/>
              <a:t>åleine saman</a:t>
            </a:r>
            <a:endParaRPr lang="nb-NO" dirty="0" smtClean="0"/>
          </a:p>
          <a:p>
            <a:pPr>
              <a:buNone/>
            </a:pPr>
            <a:r>
              <a:rPr lang="nn-NO" i="1" dirty="0" smtClean="0"/>
              <a:t>Langt borte frå dei andre</a:t>
            </a:r>
            <a:endParaRPr lang="nb-NO" dirty="0" smtClean="0"/>
          </a:p>
          <a:p>
            <a:pPr>
              <a:buNone/>
            </a:pPr>
            <a:r>
              <a:rPr lang="nn-NO" i="1" dirty="0" smtClean="0"/>
              <a:t>Huset der vi skal vere saman</a:t>
            </a:r>
            <a:endParaRPr lang="nb-NO" dirty="0" smtClean="0"/>
          </a:p>
          <a:p>
            <a:pPr>
              <a:buNone/>
            </a:pPr>
            <a:r>
              <a:rPr lang="nn-NO" i="1" dirty="0" smtClean="0"/>
              <a:t>åleine</a:t>
            </a:r>
            <a:endParaRPr lang="nb-NO" dirty="0" smtClean="0"/>
          </a:p>
          <a:p>
            <a:pPr>
              <a:buNone/>
            </a:pPr>
            <a:r>
              <a:rPr lang="nn-NO" i="1" dirty="0" smtClean="0"/>
              <a:t>i kvarandre</a:t>
            </a:r>
            <a:endParaRPr lang="nb-NO" dirty="0" smtClean="0"/>
          </a:p>
          <a:p>
            <a:pPr>
              <a:buNone/>
            </a:pPr>
            <a:r>
              <a:rPr lang="nn-NO" i="1" dirty="0" smtClean="0"/>
              <a:t> </a:t>
            </a:r>
            <a:endParaRPr lang="nb-NO" dirty="0" smtClean="0"/>
          </a:p>
          <a:p>
            <a:r>
              <a:rPr lang="nn-NO" dirty="0" smtClean="0"/>
              <a:t>(Jon Fosse: </a:t>
            </a:r>
            <a:r>
              <a:rPr lang="nn-NO" i="1" dirty="0" smtClean="0"/>
              <a:t>Nokon kjem til å kome</a:t>
            </a:r>
            <a:r>
              <a:rPr lang="nn-NO" dirty="0" smtClean="0"/>
              <a:t>, 1996)</a:t>
            </a:r>
            <a:endParaRPr lang="nb-NO" dirty="0" smtClean="0"/>
          </a:p>
          <a:p>
            <a:endParaRPr lang="nn-NO" dirty="0"/>
          </a:p>
        </p:txBody>
      </p:sp>
    </p:spTree>
    <p:extLst>
      <p:ext uri="{BB962C8B-B14F-4D97-AF65-F5344CB8AC3E}">
        <p14:creationId xmlns:p14="http://schemas.microsoft.com/office/powerpoint/2010/main" val="41406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2400" dirty="0" smtClean="0"/>
              <a:t>Jon Fosse</a:t>
            </a:r>
            <a:endParaRPr lang="nb-NO" sz="2400" dirty="0"/>
          </a:p>
        </p:txBody>
      </p:sp>
      <p:pic>
        <p:nvPicPr>
          <p:cNvPr id="5" name="Plassholder for bild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5677" b="5677"/>
          <a:stretch>
            <a:fillRect/>
          </a:stretch>
        </p:blipFill>
        <p:spPr/>
      </p:pic>
    </p:spTree>
    <p:extLst>
      <p:ext uri="{BB962C8B-B14F-4D97-AF65-F5344CB8AC3E}">
        <p14:creationId xmlns:p14="http://schemas.microsoft.com/office/powerpoint/2010/main" val="165760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1"/>
          <p:cNvSpPr txBox="1">
            <a:spLocks/>
          </p:cNvSpPr>
          <p:nvPr/>
        </p:nvSpPr>
        <p:spPr>
          <a:xfrm>
            <a:off x="251520" y="-27384"/>
            <a:ext cx="8352928" cy="1259997"/>
          </a:xfrm>
          <a:prstGeom prst="rect">
            <a:avLst/>
          </a:prstGeom>
        </p:spPr>
        <p:txBody>
          <a:bodyPr vert="horz" lIns="0" tIns="0" rIns="0" bIns="0" rtlCol="0" anchor="ctr">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hangingPunct="0">
              <a:tabLst>
                <a:tab pos="355683" algn="l"/>
                <a:tab pos="711357" algn="l"/>
                <a:tab pos="1066684" algn="l"/>
                <a:tab pos="1422358" algn="l"/>
                <a:tab pos="1778041" algn="l"/>
                <a:tab pos="2133715" algn="l"/>
                <a:tab pos="2489042" algn="l"/>
                <a:tab pos="2844716" algn="l"/>
                <a:tab pos="3200400" algn="l"/>
                <a:tab pos="3556083" algn="l"/>
                <a:tab pos="3911757" algn="l"/>
                <a:tab pos="4267084" algn="l"/>
              </a:tabLst>
            </a:pPr>
            <a:endParaRPr lang="nb-NO" sz="4000" dirty="0" smtClean="0"/>
          </a:p>
          <a:p>
            <a:pPr hangingPunct="0">
              <a:tabLst>
                <a:tab pos="355683" algn="l"/>
                <a:tab pos="711357" algn="l"/>
                <a:tab pos="1066684" algn="l"/>
                <a:tab pos="1422358" algn="l"/>
                <a:tab pos="1778041" algn="l"/>
                <a:tab pos="2133715" algn="l"/>
                <a:tab pos="2489042" algn="l"/>
                <a:tab pos="2844716" algn="l"/>
                <a:tab pos="3200400" algn="l"/>
                <a:tab pos="3556083" algn="l"/>
                <a:tab pos="3911757" algn="l"/>
                <a:tab pos="4267084" algn="l"/>
              </a:tabLst>
            </a:pPr>
            <a:r>
              <a:rPr sz="4600" b="1" dirty="0" smtClean="0">
                <a:solidFill>
                  <a:schemeClr val="tx1"/>
                </a:solidFill>
              </a:rPr>
              <a:t>Den realistiske tendensen fra 1980 til i dag</a:t>
            </a:r>
            <a:br>
              <a:rPr sz="4600" b="1" dirty="0" smtClean="0">
                <a:solidFill>
                  <a:schemeClr val="tx1"/>
                </a:solidFill>
              </a:rPr>
            </a:br>
            <a:endParaRPr sz="4600" b="1" dirty="0" smtClean="0">
              <a:solidFill>
                <a:schemeClr val="tx1"/>
              </a:solidFill>
            </a:endParaRPr>
          </a:p>
          <a:p>
            <a:pPr hangingPunct="0">
              <a:tabLst>
                <a:tab pos="355683" algn="l"/>
                <a:tab pos="711357" algn="l"/>
                <a:tab pos="1066684" algn="l"/>
                <a:tab pos="1422358" algn="l"/>
                <a:tab pos="1778041" algn="l"/>
                <a:tab pos="2133715" algn="l"/>
                <a:tab pos="2489042" algn="l"/>
                <a:tab pos="2844716" algn="l"/>
                <a:tab pos="3200400" algn="l"/>
                <a:tab pos="3556083" algn="l"/>
                <a:tab pos="3911757" algn="l"/>
                <a:tab pos="4267084" algn="l"/>
              </a:tabLst>
            </a:pPr>
            <a:endParaRPr lang="nb-NO" sz="4000" b="1" dirty="0">
              <a:solidFill>
                <a:schemeClr val="tx1"/>
              </a:solidFill>
              <a:latin typeface="Calibri" pitchFamily="34"/>
            </a:endParaRPr>
          </a:p>
        </p:txBody>
      </p:sp>
      <p:sp>
        <p:nvSpPr>
          <p:cNvPr id="5" name="TekstSylinder 4"/>
          <p:cNvSpPr txBox="1"/>
          <p:nvPr/>
        </p:nvSpPr>
        <p:spPr>
          <a:xfrm>
            <a:off x="1187624" y="1628800"/>
            <a:ext cx="6332671" cy="3046988"/>
          </a:xfrm>
          <a:prstGeom prst="rect">
            <a:avLst/>
          </a:prstGeom>
          <a:noFill/>
        </p:spPr>
        <p:txBody>
          <a:bodyPr wrap="square" rtlCol="0">
            <a:spAutoFit/>
          </a:bodyPr>
          <a:lstStyle/>
          <a:p>
            <a:pPr>
              <a:buFont typeface="Arial"/>
              <a:buChar char="•"/>
            </a:pPr>
            <a:r>
              <a:rPr lang="nb-NO" sz="2400" dirty="0" smtClean="0"/>
              <a:t>Den </a:t>
            </a:r>
            <a:r>
              <a:rPr sz="2400" dirty="0" smtClean="0"/>
              <a:t>såkalte «store fortellingen» </a:t>
            </a:r>
            <a:r>
              <a:rPr lang="nb-NO" sz="2400" dirty="0" smtClean="0"/>
              <a:t>er </a:t>
            </a:r>
            <a:r>
              <a:rPr sz="2400" dirty="0" smtClean="0"/>
              <a:t>ikke død</a:t>
            </a:r>
            <a:endParaRPr lang="nb-NO" sz="2400" dirty="0" smtClean="0"/>
          </a:p>
          <a:p>
            <a:endParaRPr lang="nb-NO" sz="2400" dirty="0" smtClean="0"/>
          </a:p>
          <a:p>
            <a:pPr>
              <a:buFont typeface="Arial"/>
              <a:buChar char="•"/>
            </a:pPr>
            <a:r>
              <a:rPr lang="nb-NO" sz="2400" dirty="0" smtClean="0"/>
              <a:t>N</a:t>
            </a:r>
            <a:r>
              <a:rPr sz="2400" dirty="0" smtClean="0"/>
              <a:t>orsk litteratur</a:t>
            </a:r>
            <a:r>
              <a:rPr lang="nb-NO" sz="2400" dirty="0" smtClean="0"/>
              <a:t> på 1980-tallet er</a:t>
            </a:r>
          </a:p>
          <a:p>
            <a:r>
              <a:rPr sz="2400" dirty="0" smtClean="0"/>
              <a:t>tradisjonell i formen </a:t>
            </a:r>
            <a:r>
              <a:rPr lang="nb-NO" sz="2400" dirty="0" smtClean="0"/>
              <a:t> </a:t>
            </a:r>
          </a:p>
          <a:p>
            <a:endParaRPr lang="nb-NO" sz="2400" dirty="0" smtClean="0"/>
          </a:p>
          <a:p>
            <a:pPr>
              <a:buFont typeface="Arial"/>
              <a:buChar char="•"/>
            </a:pPr>
            <a:r>
              <a:rPr sz="2400" dirty="0" smtClean="0"/>
              <a:t>Nærmere 1990-årene kommer også den psykologiske realistiske romanen tilbake med trekk fra realismen og fra nyrealismen</a:t>
            </a:r>
            <a:r>
              <a:rPr lang="nb-NO" sz="2400" dirty="0" smtClean="0"/>
              <a:t> </a:t>
            </a:r>
            <a:endParaRPr sz="2400" dirty="0"/>
          </a:p>
        </p:txBody>
      </p:sp>
    </p:spTree>
    <p:extLst>
      <p:ext uri="{BB962C8B-B14F-4D97-AF65-F5344CB8AC3E}">
        <p14:creationId xmlns:p14="http://schemas.microsoft.com/office/powerpoint/2010/main" val="94467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a:t>
            </a:r>
            <a:endParaRPr lang="nb-NO" dirty="0"/>
          </a:p>
        </p:txBody>
      </p:sp>
      <p:sp>
        <p:nvSpPr>
          <p:cNvPr id="3" name="Plassholder for innhold 2"/>
          <p:cNvSpPr>
            <a:spLocks noGrp="1"/>
          </p:cNvSpPr>
          <p:nvPr>
            <p:ph idx="1"/>
          </p:nvPr>
        </p:nvSpPr>
        <p:spPr/>
        <p:txBody>
          <a:bodyPr/>
          <a:lstStyle/>
          <a:p>
            <a:r>
              <a:rPr lang="nb-NO" sz="2800" dirty="0" smtClean="0"/>
              <a:t>Skille mellom to litterære tendenser i litteraturen etter 1980: den postmodernistiske og den realistiske</a:t>
            </a:r>
          </a:p>
          <a:p>
            <a:endParaRPr lang="nb-NO" sz="2800" dirty="0" smtClean="0"/>
          </a:p>
          <a:p>
            <a:r>
              <a:rPr lang="nb-NO" sz="2800" dirty="0" smtClean="0"/>
              <a:t>Forklare hva som menes med begrepet samtid</a:t>
            </a:r>
          </a:p>
          <a:p>
            <a:endParaRPr lang="nb-NO" sz="2800" dirty="0" smtClean="0"/>
          </a:p>
          <a:p>
            <a:r>
              <a:rPr lang="nb-NO" sz="2800" dirty="0" smtClean="0"/>
              <a:t>Si noe om form og innhold i tekstene til noen sentrale norske samtidsforfattere</a:t>
            </a:r>
            <a:endParaRPr lang="nb-NO" sz="2800" dirty="0"/>
          </a:p>
        </p:txBody>
      </p:sp>
    </p:spTree>
    <p:extLst>
      <p:ext uri="{BB962C8B-B14F-4D97-AF65-F5344CB8AC3E}">
        <p14:creationId xmlns:p14="http://schemas.microsoft.com/office/powerpoint/2010/main" val="299589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n-NO" dirty="0" err="1" smtClean="0"/>
              <a:t>Hva</a:t>
            </a:r>
            <a:r>
              <a:rPr lang="nn-NO" dirty="0" smtClean="0"/>
              <a:t> </a:t>
            </a:r>
            <a:r>
              <a:rPr lang="nn-NO" dirty="0" err="1" smtClean="0"/>
              <a:t>kjennetegner</a:t>
            </a:r>
            <a:r>
              <a:rPr lang="nn-NO" dirty="0" smtClean="0"/>
              <a:t> samtidslitteraturen?</a:t>
            </a:r>
            <a:endParaRPr lang="nn-NO" dirty="0"/>
          </a:p>
        </p:txBody>
      </p:sp>
      <p:sp>
        <p:nvSpPr>
          <p:cNvPr id="3" name="Plassholder for innhold 2"/>
          <p:cNvSpPr>
            <a:spLocks noGrp="1"/>
          </p:cNvSpPr>
          <p:nvPr>
            <p:ph idx="1"/>
          </p:nvPr>
        </p:nvSpPr>
        <p:spPr/>
        <p:txBody>
          <a:bodyPr>
            <a:normAutofit lnSpcReduction="10000"/>
          </a:bodyPr>
          <a:lstStyle/>
          <a:p>
            <a:pPr>
              <a:buNone/>
            </a:pPr>
            <a:r>
              <a:rPr lang="nn-NO" dirty="0" smtClean="0"/>
              <a:t>	”</a:t>
            </a:r>
            <a:r>
              <a:rPr lang="nn-NO" dirty="0" err="1" smtClean="0"/>
              <a:t>Jeg</a:t>
            </a:r>
            <a:r>
              <a:rPr lang="nn-NO" dirty="0" smtClean="0"/>
              <a:t> føler meg </a:t>
            </a:r>
            <a:r>
              <a:rPr lang="nn-NO" dirty="0" err="1" smtClean="0"/>
              <a:t>ikke</a:t>
            </a:r>
            <a:r>
              <a:rPr lang="nn-NO" dirty="0" smtClean="0"/>
              <a:t> sikker på at </a:t>
            </a:r>
            <a:r>
              <a:rPr lang="nn-NO" dirty="0" err="1" smtClean="0"/>
              <a:t>jeg</a:t>
            </a:r>
            <a:r>
              <a:rPr lang="nn-NO" dirty="0" smtClean="0"/>
              <a:t> har fått overlevert alt det nødvendige </a:t>
            </a:r>
            <a:r>
              <a:rPr lang="nn-NO" dirty="0" err="1" smtClean="0"/>
              <a:t>fra</a:t>
            </a:r>
            <a:r>
              <a:rPr lang="nn-NO" dirty="0" smtClean="0"/>
              <a:t> </a:t>
            </a:r>
            <a:r>
              <a:rPr lang="nn-NO" dirty="0" err="1" smtClean="0"/>
              <a:t>generasjonene</a:t>
            </a:r>
            <a:r>
              <a:rPr lang="nn-NO" dirty="0" smtClean="0"/>
              <a:t> før meg. (…) Det er </a:t>
            </a:r>
            <a:r>
              <a:rPr lang="nn-NO" dirty="0" err="1" smtClean="0"/>
              <a:t>ikke</a:t>
            </a:r>
            <a:r>
              <a:rPr lang="nn-NO" dirty="0" smtClean="0"/>
              <a:t> </a:t>
            </a:r>
            <a:r>
              <a:rPr lang="nn-NO" dirty="0" err="1" smtClean="0"/>
              <a:t>jeg</a:t>
            </a:r>
            <a:r>
              <a:rPr lang="nn-NO" dirty="0" smtClean="0"/>
              <a:t> som bestemmer. </a:t>
            </a:r>
            <a:r>
              <a:rPr lang="nn-NO" dirty="0" err="1" smtClean="0"/>
              <a:t>Jeg</a:t>
            </a:r>
            <a:r>
              <a:rPr lang="nn-NO" dirty="0" smtClean="0"/>
              <a:t> bare er her. Forsøker å være grei. Ser etter noe å bygge. </a:t>
            </a:r>
            <a:r>
              <a:rPr lang="nn-NO" dirty="0" err="1" smtClean="0"/>
              <a:t>Hva</a:t>
            </a:r>
            <a:r>
              <a:rPr lang="nn-NO" dirty="0" smtClean="0"/>
              <a:t> skal </a:t>
            </a:r>
            <a:r>
              <a:rPr lang="nn-NO" dirty="0" err="1" smtClean="0"/>
              <a:t>jeg</a:t>
            </a:r>
            <a:r>
              <a:rPr lang="nn-NO" dirty="0" smtClean="0"/>
              <a:t> bygge? Alt fins jo </a:t>
            </a:r>
            <a:r>
              <a:rPr lang="nn-NO" dirty="0" err="1" smtClean="0"/>
              <a:t>fra</a:t>
            </a:r>
            <a:r>
              <a:rPr lang="nn-NO" dirty="0" smtClean="0"/>
              <a:t> før. Og </a:t>
            </a:r>
            <a:r>
              <a:rPr lang="nn-NO" dirty="0" err="1" smtClean="0"/>
              <a:t>hva</a:t>
            </a:r>
            <a:r>
              <a:rPr lang="nn-NO" dirty="0" smtClean="0"/>
              <a:t> har mine venner bygd? </a:t>
            </a:r>
            <a:r>
              <a:rPr lang="nn-NO" dirty="0" err="1" smtClean="0"/>
              <a:t>Jeg</a:t>
            </a:r>
            <a:r>
              <a:rPr lang="nn-NO" dirty="0" smtClean="0"/>
              <a:t> er redd det </a:t>
            </a:r>
            <a:r>
              <a:rPr lang="nn-NO" dirty="0" err="1" smtClean="0"/>
              <a:t>ikke</a:t>
            </a:r>
            <a:r>
              <a:rPr lang="nn-NO" dirty="0" smtClean="0"/>
              <a:t> er mye å snakke om.”</a:t>
            </a:r>
          </a:p>
          <a:p>
            <a:pPr>
              <a:buNone/>
            </a:pPr>
            <a:r>
              <a:rPr lang="nn-NO" dirty="0" smtClean="0"/>
              <a:t>	</a:t>
            </a:r>
            <a:r>
              <a:rPr lang="nn-NO" sz="2800" dirty="0" smtClean="0"/>
              <a:t>(Erlend Loe, L, s. 22-23 (1999))</a:t>
            </a:r>
            <a:endParaRPr lang="nn-NO" sz="2800" dirty="0"/>
          </a:p>
        </p:txBody>
      </p:sp>
    </p:spTree>
    <p:extLst>
      <p:ext uri="{BB962C8B-B14F-4D97-AF65-F5344CB8AC3E}">
        <p14:creationId xmlns:p14="http://schemas.microsoft.com/office/powerpoint/2010/main" val="378565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n-NO" dirty="0" err="1" smtClean="0"/>
              <a:t>Hva</a:t>
            </a:r>
            <a:r>
              <a:rPr lang="nn-NO" dirty="0" smtClean="0"/>
              <a:t> </a:t>
            </a:r>
            <a:r>
              <a:rPr lang="nn-NO" dirty="0" err="1" smtClean="0"/>
              <a:t>kjennetegner</a:t>
            </a:r>
            <a:r>
              <a:rPr lang="nn-NO" dirty="0" smtClean="0"/>
              <a:t> samtidslitteraturen?</a:t>
            </a:r>
            <a:endParaRPr lang="nn-NO" dirty="0"/>
          </a:p>
        </p:txBody>
      </p:sp>
      <p:sp>
        <p:nvSpPr>
          <p:cNvPr id="3" name="Plassholder for innhold 2"/>
          <p:cNvSpPr>
            <a:spLocks noGrp="1"/>
          </p:cNvSpPr>
          <p:nvPr>
            <p:ph idx="1"/>
          </p:nvPr>
        </p:nvSpPr>
        <p:spPr/>
        <p:txBody>
          <a:bodyPr>
            <a:normAutofit fontScale="70000" lnSpcReduction="20000"/>
          </a:bodyPr>
          <a:lstStyle/>
          <a:p>
            <a:pPr>
              <a:buNone/>
            </a:pPr>
            <a:r>
              <a:rPr lang="nn-NO" dirty="0" smtClean="0"/>
              <a:t>	”Kanskje </a:t>
            </a:r>
            <a:r>
              <a:rPr lang="nn-NO" dirty="0" err="1" smtClean="0"/>
              <a:t>jeg</a:t>
            </a:r>
            <a:r>
              <a:rPr lang="nn-NO" dirty="0" smtClean="0"/>
              <a:t> studerer historie, kanskje </a:t>
            </a:r>
            <a:r>
              <a:rPr lang="nn-NO" dirty="0" err="1" smtClean="0"/>
              <a:t>jeg</a:t>
            </a:r>
            <a:r>
              <a:rPr lang="nn-NO" dirty="0" smtClean="0"/>
              <a:t> er </a:t>
            </a:r>
            <a:r>
              <a:rPr lang="nn-NO" dirty="0" err="1" smtClean="0"/>
              <a:t>performancekunstner</a:t>
            </a:r>
            <a:r>
              <a:rPr lang="nn-NO" dirty="0" smtClean="0"/>
              <a:t>, kanskje </a:t>
            </a:r>
            <a:r>
              <a:rPr lang="nn-NO" dirty="0" err="1" smtClean="0"/>
              <a:t>jeg</a:t>
            </a:r>
            <a:r>
              <a:rPr lang="nn-NO" dirty="0" smtClean="0"/>
              <a:t> </a:t>
            </a:r>
            <a:r>
              <a:rPr lang="nn-NO" dirty="0" err="1" smtClean="0"/>
              <a:t>jobber</a:t>
            </a:r>
            <a:r>
              <a:rPr lang="nn-NO" dirty="0" smtClean="0"/>
              <a:t> 7-11, kanskje </a:t>
            </a:r>
            <a:r>
              <a:rPr lang="nn-NO" dirty="0" err="1" smtClean="0"/>
              <a:t>jeg</a:t>
            </a:r>
            <a:r>
              <a:rPr lang="nn-NO" dirty="0" smtClean="0"/>
              <a:t> er arbeidsledig, kanskje </a:t>
            </a:r>
            <a:r>
              <a:rPr lang="nn-NO" dirty="0" err="1" smtClean="0"/>
              <a:t>jeg</a:t>
            </a:r>
            <a:r>
              <a:rPr lang="nn-NO" dirty="0" smtClean="0"/>
              <a:t> er aktivist, kanskje </a:t>
            </a:r>
            <a:r>
              <a:rPr lang="nn-NO" dirty="0" err="1" smtClean="0"/>
              <a:t>jeg</a:t>
            </a:r>
            <a:r>
              <a:rPr lang="nn-NO" dirty="0" smtClean="0"/>
              <a:t> er </a:t>
            </a:r>
            <a:r>
              <a:rPr lang="nn-NO" dirty="0" err="1" smtClean="0"/>
              <a:t>sykemeldt</a:t>
            </a:r>
            <a:r>
              <a:rPr lang="nn-NO" dirty="0" smtClean="0"/>
              <a:t>, kanskje </a:t>
            </a:r>
            <a:r>
              <a:rPr lang="nn-NO" dirty="0" err="1" smtClean="0"/>
              <a:t>jeg</a:t>
            </a:r>
            <a:r>
              <a:rPr lang="nn-NO" dirty="0" smtClean="0"/>
              <a:t> er pedofil og </a:t>
            </a:r>
            <a:r>
              <a:rPr lang="nn-NO" dirty="0" err="1" smtClean="0"/>
              <a:t>speedfreak</a:t>
            </a:r>
            <a:r>
              <a:rPr lang="nn-NO" dirty="0" smtClean="0"/>
              <a:t>, kanskje </a:t>
            </a:r>
            <a:r>
              <a:rPr lang="nn-NO" dirty="0" err="1" smtClean="0"/>
              <a:t>jeg</a:t>
            </a:r>
            <a:r>
              <a:rPr lang="nn-NO" dirty="0" smtClean="0"/>
              <a:t> har doktorgrad i cellebiologi – </a:t>
            </a:r>
            <a:r>
              <a:rPr lang="nn-NO" dirty="0" err="1" smtClean="0"/>
              <a:t>hvilken</a:t>
            </a:r>
            <a:r>
              <a:rPr lang="nn-NO" dirty="0" smtClean="0"/>
              <a:t> </a:t>
            </a:r>
            <a:r>
              <a:rPr lang="nn-NO" dirty="0" err="1" smtClean="0"/>
              <a:t>hælvetes</a:t>
            </a:r>
            <a:r>
              <a:rPr lang="nn-NO" dirty="0" smtClean="0"/>
              <a:t> rolle spiller det </a:t>
            </a:r>
            <a:r>
              <a:rPr lang="nn-NO" dirty="0" err="1" smtClean="0"/>
              <a:t>egentlig</a:t>
            </a:r>
            <a:r>
              <a:rPr lang="nn-NO" dirty="0" smtClean="0"/>
              <a:t> her i Skandinavia </a:t>
            </a:r>
            <a:r>
              <a:rPr lang="nn-NO" dirty="0" err="1" smtClean="0"/>
              <a:t>hvor</a:t>
            </a:r>
            <a:r>
              <a:rPr lang="nn-NO" dirty="0" smtClean="0"/>
              <a:t> alt fungerer og i en tid da alle – </a:t>
            </a:r>
            <a:r>
              <a:rPr lang="nn-NO" dirty="0" err="1" smtClean="0"/>
              <a:t>hver</a:t>
            </a:r>
            <a:r>
              <a:rPr lang="nn-NO" dirty="0" smtClean="0"/>
              <a:t> student, </a:t>
            </a:r>
            <a:r>
              <a:rPr lang="nn-NO" dirty="0" err="1" smtClean="0"/>
              <a:t>hver</a:t>
            </a:r>
            <a:r>
              <a:rPr lang="nn-NO" dirty="0" smtClean="0"/>
              <a:t> taper, </a:t>
            </a:r>
            <a:r>
              <a:rPr lang="nn-NO" dirty="0" err="1" smtClean="0"/>
              <a:t>hver</a:t>
            </a:r>
            <a:r>
              <a:rPr lang="nn-NO" dirty="0" smtClean="0"/>
              <a:t> </a:t>
            </a:r>
            <a:r>
              <a:rPr lang="nn-NO" dirty="0" err="1" smtClean="0"/>
              <a:t>junkie</a:t>
            </a:r>
            <a:r>
              <a:rPr lang="nn-NO" dirty="0" smtClean="0"/>
              <a:t>, </a:t>
            </a:r>
            <a:r>
              <a:rPr lang="nn-NO" dirty="0" err="1" smtClean="0"/>
              <a:t>hver</a:t>
            </a:r>
            <a:r>
              <a:rPr lang="nn-NO" dirty="0" smtClean="0"/>
              <a:t> </a:t>
            </a:r>
            <a:r>
              <a:rPr lang="nn-NO" dirty="0" err="1" smtClean="0"/>
              <a:t>lønnsarbeider</a:t>
            </a:r>
            <a:r>
              <a:rPr lang="nn-NO" dirty="0" smtClean="0"/>
              <a:t>, </a:t>
            </a:r>
            <a:r>
              <a:rPr lang="nn-NO" dirty="0" err="1" smtClean="0"/>
              <a:t>hver</a:t>
            </a:r>
            <a:r>
              <a:rPr lang="nn-NO" dirty="0" smtClean="0"/>
              <a:t> statsmenneske, og </a:t>
            </a:r>
            <a:r>
              <a:rPr lang="nn-NO" dirty="0" err="1" smtClean="0"/>
              <a:t>hver</a:t>
            </a:r>
            <a:r>
              <a:rPr lang="nn-NO" dirty="0" smtClean="0"/>
              <a:t> … MUSIKER – tenker likt, er like </a:t>
            </a:r>
            <a:r>
              <a:rPr lang="nn-NO" dirty="0" err="1" smtClean="0"/>
              <a:t>subversive</a:t>
            </a:r>
            <a:r>
              <a:rPr lang="nn-NO" dirty="0" smtClean="0"/>
              <a:t> og like </a:t>
            </a:r>
            <a:r>
              <a:rPr lang="nn-NO" dirty="0" err="1" smtClean="0"/>
              <a:t>oppfinnsomme</a:t>
            </a:r>
            <a:r>
              <a:rPr lang="nn-NO" dirty="0" smtClean="0"/>
              <a:t>, like </a:t>
            </a:r>
            <a:r>
              <a:rPr lang="nn-NO" dirty="0" err="1" smtClean="0"/>
              <a:t>on</a:t>
            </a:r>
            <a:r>
              <a:rPr lang="nn-NO" dirty="0" smtClean="0"/>
              <a:t> </a:t>
            </a:r>
            <a:r>
              <a:rPr lang="nn-NO" dirty="0" err="1" smtClean="0"/>
              <a:t>the</a:t>
            </a:r>
            <a:r>
              <a:rPr lang="nn-NO" dirty="0" smtClean="0"/>
              <a:t> </a:t>
            </a:r>
            <a:r>
              <a:rPr lang="nn-NO" dirty="0" err="1" smtClean="0"/>
              <a:t>edge</a:t>
            </a:r>
            <a:r>
              <a:rPr lang="nn-NO" dirty="0" smtClean="0"/>
              <a:t>, </a:t>
            </a:r>
            <a:r>
              <a:rPr lang="nn-NO" dirty="0" err="1" smtClean="0"/>
              <a:t>hvilket</a:t>
            </a:r>
            <a:r>
              <a:rPr lang="nn-NO" dirty="0" smtClean="0"/>
              <a:t> vil si like DRITKJEDELIGE alle </a:t>
            </a:r>
            <a:r>
              <a:rPr lang="nn-NO" dirty="0" err="1" smtClean="0"/>
              <a:t>sammen</a:t>
            </a:r>
            <a:r>
              <a:rPr lang="nn-NO" dirty="0" smtClean="0"/>
              <a:t>. Det spiller INGEN rolle </a:t>
            </a:r>
            <a:r>
              <a:rPr lang="nn-NO" dirty="0" err="1" smtClean="0"/>
              <a:t>hva</a:t>
            </a:r>
            <a:r>
              <a:rPr lang="nn-NO" dirty="0" smtClean="0"/>
              <a:t> </a:t>
            </a:r>
            <a:r>
              <a:rPr lang="nn-NO" dirty="0" err="1" smtClean="0"/>
              <a:t>jeg</a:t>
            </a:r>
            <a:r>
              <a:rPr lang="nn-NO" dirty="0" smtClean="0"/>
              <a:t> gjør. Og det spiller i </a:t>
            </a:r>
            <a:r>
              <a:rPr lang="nn-NO" dirty="0" err="1" smtClean="0"/>
              <a:t>bunn</a:t>
            </a:r>
            <a:r>
              <a:rPr lang="nn-NO" dirty="0" smtClean="0"/>
              <a:t> og grunn INGEN rolle </a:t>
            </a:r>
            <a:r>
              <a:rPr lang="nn-NO" dirty="0" err="1" smtClean="0"/>
              <a:t>hva</a:t>
            </a:r>
            <a:r>
              <a:rPr lang="nn-NO" dirty="0" smtClean="0"/>
              <a:t> </a:t>
            </a:r>
            <a:r>
              <a:rPr lang="nn-NO" dirty="0" err="1" smtClean="0"/>
              <a:t>jeg</a:t>
            </a:r>
            <a:r>
              <a:rPr lang="nn-NO" dirty="0" smtClean="0"/>
              <a:t> tenker.”</a:t>
            </a:r>
          </a:p>
          <a:p>
            <a:pPr>
              <a:buNone/>
            </a:pPr>
            <a:r>
              <a:rPr lang="nn-NO" dirty="0" smtClean="0"/>
              <a:t>  </a:t>
            </a:r>
          </a:p>
          <a:p>
            <a:pPr>
              <a:buNone/>
            </a:pPr>
            <a:r>
              <a:rPr lang="nn-NO" dirty="0" smtClean="0"/>
              <a:t>	(Matias Faldbakken, </a:t>
            </a:r>
            <a:r>
              <a:rPr lang="nn-NO" i="1" dirty="0" err="1" smtClean="0"/>
              <a:t>Macht</a:t>
            </a:r>
            <a:r>
              <a:rPr lang="nn-NO" i="1" dirty="0" smtClean="0"/>
              <a:t> og </a:t>
            </a:r>
            <a:r>
              <a:rPr lang="nn-NO" i="1" dirty="0" err="1" smtClean="0"/>
              <a:t>Rebel</a:t>
            </a:r>
            <a:r>
              <a:rPr lang="nn-NO" dirty="0" smtClean="0"/>
              <a:t>, (2002))</a:t>
            </a:r>
            <a:endParaRPr lang="nn-NO" dirty="0"/>
          </a:p>
        </p:txBody>
      </p:sp>
    </p:spTree>
    <p:extLst>
      <p:ext uri="{BB962C8B-B14F-4D97-AF65-F5344CB8AC3E}">
        <p14:creationId xmlns:p14="http://schemas.microsoft.com/office/powerpoint/2010/main" val="235512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1"/>
          <p:cNvSpPr txBox="1">
            <a:spLocks/>
          </p:cNvSpPr>
          <p:nvPr/>
        </p:nvSpPr>
        <p:spPr>
          <a:xfrm>
            <a:off x="251520" y="-27384"/>
            <a:ext cx="8352928" cy="1259997"/>
          </a:xfrm>
          <a:prstGeom prst="rect">
            <a:avLst/>
          </a:prstGeom>
        </p:spPr>
        <p:txBody>
          <a:bodyPr vert="horz" lIns="0" tIns="0" rIns="0" bIns="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hangingPunct="0">
              <a:tabLst>
                <a:tab pos="355683" algn="l"/>
                <a:tab pos="711357" algn="l"/>
                <a:tab pos="1066684" algn="l"/>
                <a:tab pos="1422358" algn="l"/>
                <a:tab pos="1778041" algn="l"/>
                <a:tab pos="2133715" algn="l"/>
                <a:tab pos="2489042" algn="l"/>
                <a:tab pos="2844716" algn="l"/>
                <a:tab pos="3200400" algn="l"/>
                <a:tab pos="3556083" algn="l"/>
                <a:tab pos="3911757" algn="l"/>
                <a:tab pos="4267084" algn="l"/>
              </a:tabLst>
            </a:pPr>
            <a:r>
              <a:rPr lang="nb-NO" sz="4000" b="1" dirty="0" smtClean="0">
                <a:solidFill>
                  <a:schemeClr val="tx1"/>
                </a:solidFill>
                <a:latin typeface="Calibri" pitchFamily="34"/>
              </a:rPr>
              <a:t>Hva kjennetegner samtidslitteraturen?</a:t>
            </a:r>
            <a:endParaRPr lang="nb-NO" sz="4000" b="1" dirty="0">
              <a:solidFill>
                <a:schemeClr val="tx1"/>
              </a:solidFill>
              <a:latin typeface="Calibri" pitchFamily="34"/>
            </a:endParaRPr>
          </a:p>
        </p:txBody>
      </p:sp>
      <p:sp>
        <p:nvSpPr>
          <p:cNvPr id="5" name="TekstSylinder 4"/>
          <p:cNvSpPr txBox="1"/>
          <p:nvPr/>
        </p:nvSpPr>
        <p:spPr>
          <a:xfrm>
            <a:off x="1187624" y="1628800"/>
            <a:ext cx="6332671" cy="3293209"/>
          </a:xfrm>
          <a:prstGeom prst="rect">
            <a:avLst/>
          </a:prstGeom>
          <a:noFill/>
        </p:spPr>
        <p:txBody>
          <a:bodyPr wrap="square" rtlCol="0">
            <a:spAutoFit/>
          </a:bodyPr>
          <a:lstStyle/>
          <a:p>
            <a:r>
              <a:rPr lang="nb-NO" sz="2400" dirty="0" smtClean="0"/>
              <a:t>N</a:t>
            </a:r>
            <a:r>
              <a:rPr sz="2400" dirty="0" smtClean="0"/>
              <a:t>oen hovedstikkord kan være: </a:t>
            </a:r>
            <a:endParaRPr lang="nb-NO" sz="2400" dirty="0" smtClean="0"/>
          </a:p>
          <a:p>
            <a:endParaRPr lang="nb-NO" sz="2400" i="1" dirty="0" smtClean="0"/>
          </a:p>
          <a:p>
            <a:pPr>
              <a:buFontTx/>
              <a:buChar char="-"/>
            </a:pPr>
            <a:r>
              <a:rPr lang="nb-NO" sz="2400" i="1" dirty="0" smtClean="0"/>
              <a:t> </a:t>
            </a:r>
            <a:r>
              <a:rPr sz="2400" i="1" dirty="0" smtClean="0"/>
              <a:t>personlig og </a:t>
            </a:r>
            <a:r>
              <a:rPr sz="2400" i="1" dirty="0" err="1" smtClean="0"/>
              <a:t>samfunnsengasjert</a:t>
            </a:r>
            <a:r>
              <a:rPr sz="2400" i="1" dirty="0" smtClean="0"/>
              <a:t> </a:t>
            </a:r>
            <a:r>
              <a:rPr sz="2400" i="1" dirty="0" err="1" smtClean="0"/>
              <a:t>litteratur</a:t>
            </a:r>
            <a:endParaRPr lang="nb-NO" sz="2400" i="1" dirty="0"/>
          </a:p>
          <a:p>
            <a:pPr>
              <a:buFontTx/>
              <a:buChar char="-"/>
            </a:pPr>
            <a:endParaRPr lang="nb-NO" sz="2400" i="1" dirty="0" smtClean="0"/>
          </a:p>
          <a:p>
            <a:pPr>
              <a:buFontTx/>
              <a:buChar char="-"/>
            </a:pPr>
            <a:r>
              <a:rPr sz="2400" i="1" dirty="0" smtClean="0"/>
              <a:t> blanding av fakta, fiksjon, fantasi </a:t>
            </a:r>
            <a:r>
              <a:rPr sz="2400" i="1" dirty="0" err="1" smtClean="0"/>
              <a:t>og</a:t>
            </a:r>
            <a:r>
              <a:rPr sz="2400" i="1" dirty="0" smtClean="0"/>
              <a:t> </a:t>
            </a:r>
            <a:r>
              <a:rPr sz="2400" i="1" dirty="0" err="1" smtClean="0"/>
              <a:t>eventyr</a:t>
            </a:r>
            <a:endParaRPr lang="nb-NO" sz="2400" i="1" dirty="0" smtClean="0"/>
          </a:p>
          <a:p>
            <a:pPr>
              <a:buFontTx/>
              <a:buChar char="-"/>
            </a:pPr>
            <a:endParaRPr lang="nb-NO" sz="2400" i="1" dirty="0" smtClean="0"/>
          </a:p>
          <a:p>
            <a:r>
              <a:rPr lang="nb-NO" sz="2400" i="1" dirty="0" smtClean="0"/>
              <a:t>- sjangerblanding</a:t>
            </a:r>
            <a:r>
              <a:rPr sz="2400" i="1" dirty="0" smtClean="0"/>
              <a:t> </a:t>
            </a:r>
            <a:endParaRPr sz="2400" dirty="0" smtClean="0"/>
          </a:p>
          <a:p>
            <a:pPr marL="285750" indent="-285750">
              <a:buFont typeface="Arial" panose="020B0604020202020204" pitchFamily="34" charset="0"/>
              <a:buChar char="•"/>
            </a:pPr>
            <a:endParaRPr lang="nb-NO" sz="2400" dirty="0" smtClean="0"/>
          </a:p>
          <a:p>
            <a:pPr marL="285750" indent="-285750">
              <a:buFont typeface="Arial" panose="020B0604020202020204" pitchFamily="34" charset="0"/>
              <a:buChar char="•"/>
            </a:pPr>
            <a:endParaRPr lang="nb-NO" sz="1600" dirty="0" smtClean="0"/>
          </a:p>
        </p:txBody>
      </p:sp>
    </p:spTree>
    <p:extLst>
      <p:ext uri="{BB962C8B-B14F-4D97-AF65-F5344CB8AC3E}">
        <p14:creationId xmlns:p14="http://schemas.microsoft.com/office/powerpoint/2010/main" val="283384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1"/>
          <p:cNvSpPr txBox="1">
            <a:spLocks/>
          </p:cNvSpPr>
          <p:nvPr/>
        </p:nvSpPr>
        <p:spPr>
          <a:xfrm>
            <a:off x="251520" y="-27384"/>
            <a:ext cx="8352928" cy="1259997"/>
          </a:xfrm>
          <a:prstGeom prst="rect">
            <a:avLst/>
          </a:prstGeom>
        </p:spPr>
        <p:txBody>
          <a:bodyPr vert="horz" lIns="0" tIns="0" rIns="0" bIns="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hangingPunct="0">
              <a:tabLst>
                <a:tab pos="355683" algn="l"/>
                <a:tab pos="711357" algn="l"/>
                <a:tab pos="1066684" algn="l"/>
                <a:tab pos="1422358" algn="l"/>
                <a:tab pos="1778041" algn="l"/>
                <a:tab pos="2133715" algn="l"/>
                <a:tab pos="2489042" algn="l"/>
                <a:tab pos="2844716" algn="l"/>
                <a:tab pos="3200400" algn="l"/>
                <a:tab pos="3556083" algn="l"/>
                <a:tab pos="3911757" algn="l"/>
                <a:tab pos="4267084" algn="l"/>
              </a:tabLst>
            </a:pPr>
            <a:r>
              <a:rPr lang="nb-NO" sz="4000" b="1" dirty="0" smtClean="0">
                <a:solidFill>
                  <a:schemeClr val="tx1"/>
                </a:solidFill>
                <a:latin typeface="Calibri" pitchFamily="34"/>
              </a:rPr>
              <a:t>Hva skriver dagens forfattere om?</a:t>
            </a:r>
            <a:endParaRPr lang="nb-NO" sz="4000" b="1" dirty="0">
              <a:solidFill>
                <a:schemeClr val="tx1"/>
              </a:solidFill>
              <a:latin typeface="Calibri" pitchFamily="34"/>
            </a:endParaRPr>
          </a:p>
        </p:txBody>
      </p:sp>
      <p:sp>
        <p:nvSpPr>
          <p:cNvPr id="5" name="TekstSylinder 4"/>
          <p:cNvSpPr txBox="1"/>
          <p:nvPr/>
        </p:nvSpPr>
        <p:spPr>
          <a:xfrm>
            <a:off x="1187624" y="1628800"/>
            <a:ext cx="6332671" cy="1815882"/>
          </a:xfrm>
          <a:prstGeom prst="rect">
            <a:avLst/>
          </a:prstGeom>
          <a:noFill/>
        </p:spPr>
        <p:txBody>
          <a:bodyPr wrap="square" rtlCol="0">
            <a:spAutoFit/>
          </a:bodyPr>
          <a:lstStyle/>
          <a:p>
            <a:pPr marL="285750" indent="-285750">
              <a:buFont typeface="Arial" panose="020B0604020202020204" pitchFamily="34" charset="0"/>
              <a:buChar char="•"/>
            </a:pPr>
            <a:r>
              <a:rPr lang="nb-NO" sz="2400" dirty="0" smtClean="0"/>
              <a:t>Familien og vanskelige relasjoner</a:t>
            </a:r>
          </a:p>
          <a:p>
            <a:pPr marL="285750" indent="-285750">
              <a:buFont typeface="Arial" panose="020B0604020202020204" pitchFamily="34" charset="0"/>
              <a:buChar char="•"/>
            </a:pPr>
            <a:r>
              <a:rPr lang="nb-NO" sz="2400" dirty="0" smtClean="0"/>
              <a:t>Sykdom og død</a:t>
            </a:r>
          </a:p>
          <a:p>
            <a:pPr marL="285750" indent="-285750">
              <a:buFont typeface="Arial" panose="020B0604020202020204" pitchFamily="34" charset="0"/>
              <a:buChar char="•"/>
            </a:pPr>
            <a:r>
              <a:rPr lang="nb-NO" sz="2400" dirty="0" smtClean="0"/>
              <a:t>Gud og evigheten</a:t>
            </a:r>
          </a:p>
          <a:p>
            <a:pPr marL="285750" indent="-285750">
              <a:buFont typeface="Arial" panose="020B0604020202020204" pitchFamily="34" charset="0"/>
              <a:buChar char="•"/>
            </a:pPr>
            <a:endParaRPr lang="nb-NO" sz="2400" dirty="0" smtClean="0"/>
          </a:p>
          <a:p>
            <a:pPr marL="285750" indent="-285750">
              <a:buFont typeface="Arial" panose="020B0604020202020204" pitchFamily="34" charset="0"/>
              <a:buChar char="•"/>
            </a:pPr>
            <a:endParaRPr lang="nb-NO" sz="1600" dirty="0" smtClean="0"/>
          </a:p>
        </p:txBody>
      </p:sp>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0061" y="3052446"/>
            <a:ext cx="4227795" cy="2808000"/>
          </a:xfrm>
          <a:prstGeom prst="rect">
            <a:avLst/>
          </a:prstGeom>
        </p:spPr>
      </p:pic>
    </p:spTree>
    <p:extLst>
      <p:ext uri="{BB962C8B-B14F-4D97-AF65-F5344CB8AC3E}">
        <p14:creationId xmlns:p14="http://schemas.microsoft.com/office/powerpoint/2010/main" val="394692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skriver dagens forfattere om? (forts.)</a:t>
            </a:r>
            <a:endParaRPr lang="nb-NO" dirty="0"/>
          </a:p>
        </p:txBody>
      </p:sp>
      <p:sp>
        <p:nvSpPr>
          <p:cNvPr id="3" name="Plassholder for innhold 2"/>
          <p:cNvSpPr>
            <a:spLocks noGrp="1"/>
          </p:cNvSpPr>
          <p:nvPr>
            <p:ph idx="1"/>
          </p:nvPr>
        </p:nvSpPr>
        <p:spPr/>
        <p:txBody>
          <a:bodyPr/>
          <a:lstStyle/>
          <a:p>
            <a:pPr marL="285750" indent="-285750">
              <a:buFont typeface="Arial" panose="020B0604020202020204" pitchFamily="34" charset="0"/>
              <a:buChar char="•"/>
            </a:pPr>
            <a:r>
              <a:rPr lang="nb-NO" dirty="0"/>
              <a:t>Sannhet og løgn: biografisk, dokumentarisk litteratur</a:t>
            </a:r>
          </a:p>
          <a:p>
            <a:pPr marL="285750" indent="-285750">
              <a:buFont typeface="Arial" panose="020B0604020202020204" pitchFamily="34" charset="0"/>
              <a:buChar char="•"/>
            </a:pPr>
            <a:r>
              <a:rPr lang="nb-NO" dirty="0"/>
              <a:t>Skittenrealistisk litteratur som skildrer de svarte, bitre og urene realitetene i samfunnet</a:t>
            </a:r>
          </a:p>
          <a:p>
            <a:pPr marL="0" indent="0">
              <a:buNone/>
            </a:pPr>
            <a:r>
              <a:rPr lang="nb-NO" dirty="0"/>
              <a:t> </a:t>
            </a:r>
          </a:p>
          <a:p>
            <a:endParaRPr lang="nb-NO" dirty="0"/>
          </a:p>
        </p:txBody>
      </p:sp>
    </p:spTree>
    <p:extLst>
      <p:ext uri="{BB962C8B-B14F-4D97-AF65-F5344CB8AC3E}">
        <p14:creationId xmlns:p14="http://schemas.microsoft.com/office/powerpoint/2010/main" val="58448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2400" dirty="0" smtClean="0"/>
              <a:t>Ingvild </a:t>
            </a:r>
            <a:r>
              <a:rPr lang="nb-NO" sz="2400" dirty="0" err="1" smtClean="0"/>
              <a:t>Rishøi</a:t>
            </a:r>
            <a:endParaRPr lang="nb-NO" sz="2400" dirty="0"/>
          </a:p>
        </p:txBody>
      </p:sp>
      <p:pic>
        <p:nvPicPr>
          <p:cNvPr id="5" name="Plassholder for bild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5004" b="25004"/>
          <a:stretch>
            <a:fillRect/>
          </a:stretch>
        </p:blipFill>
        <p:spPr>
          <a:xfrm>
            <a:off x="1726386" y="685800"/>
            <a:ext cx="5486400" cy="4114800"/>
          </a:xfrm>
        </p:spPr>
      </p:pic>
    </p:spTree>
    <p:extLst>
      <p:ext uri="{BB962C8B-B14F-4D97-AF65-F5344CB8AC3E}">
        <p14:creationId xmlns:p14="http://schemas.microsoft.com/office/powerpoint/2010/main" val="1862894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n-NO" dirty="0" smtClean="0"/>
              <a:t>Hanne </a:t>
            </a:r>
            <a:r>
              <a:rPr lang="nn-NO" dirty="0" err="1" smtClean="0"/>
              <a:t>Ørstavik</a:t>
            </a:r>
            <a:r>
              <a:rPr lang="nn-NO" dirty="0" smtClean="0"/>
              <a:t>: </a:t>
            </a:r>
            <a:r>
              <a:rPr lang="nn-NO" dirty="0" err="1" smtClean="0"/>
              <a:t>Manglende</a:t>
            </a:r>
            <a:r>
              <a:rPr lang="nn-NO" dirty="0" smtClean="0"/>
              <a:t> kommunikasjon mellom mor og </a:t>
            </a:r>
            <a:r>
              <a:rPr lang="nn-NO" dirty="0" err="1" smtClean="0"/>
              <a:t>sønn</a:t>
            </a:r>
            <a:endParaRPr lang="nn-NO" dirty="0"/>
          </a:p>
        </p:txBody>
      </p:sp>
      <p:sp>
        <p:nvSpPr>
          <p:cNvPr id="3" name="Plassholder for innhold 2"/>
          <p:cNvSpPr>
            <a:spLocks noGrp="1"/>
          </p:cNvSpPr>
          <p:nvPr>
            <p:ph idx="1"/>
          </p:nvPr>
        </p:nvSpPr>
        <p:spPr/>
        <p:txBody>
          <a:bodyPr>
            <a:normAutofit fontScale="70000" lnSpcReduction="20000"/>
          </a:bodyPr>
          <a:lstStyle/>
          <a:p>
            <a:pPr>
              <a:buNone/>
            </a:pPr>
            <a:r>
              <a:rPr lang="nb-NO" dirty="0" smtClean="0"/>
              <a:t>	”Døra hjemme er låst. Jon er andpusten, under skjerfet i halsen er han klam. Han kjenner i lommene etter nøkkelen, han pleier å ha den foran i bukselomma, mot låret. Den er ikke der. Den er ikke i noen av de andre lommene heller. Han vil ikke vekke Vibeke. Han tenker at hun må ha låst døra da hun gikk og la seg, kanskje var hun lei av å vente, hun som hadde bakt kake og alt. (...) Så ringer han på. Han hører klokka inne i huset, en lang, jevn dur. Han ser for seg Vibekes ansikt, uten sminke, den lyseblå morgenkåpa, de tynne leggene. Hun kommer bare til å se på ham med det triste blikket. Kanskje hun ikke vil åpne, tenker han, kanskje han må være ute til i morgen nå som han kommer så seint. Han hadde ikke villet vekke henne, skal han si, men han kan jo ikke finne nøkkelen. Det kommer ingen.” (</a:t>
            </a:r>
            <a:r>
              <a:rPr lang="nb-NO" i="1" dirty="0" smtClean="0"/>
              <a:t>Kjærlighet</a:t>
            </a:r>
            <a:r>
              <a:rPr lang="nb-NO" dirty="0" smtClean="0"/>
              <a:t>, s. 105)</a:t>
            </a:r>
          </a:p>
          <a:p>
            <a:endParaRPr lang="nn-NO" dirty="0"/>
          </a:p>
        </p:txBody>
      </p:sp>
    </p:spTree>
    <p:extLst>
      <p:ext uri="{BB962C8B-B14F-4D97-AF65-F5344CB8AC3E}">
        <p14:creationId xmlns:p14="http://schemas.microsoft.com/office/powerpoint/2010/main" val="4170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n-NO" dirty="0" smtClean="0"/>
              <a:t>Karl Ove </a:t>
            </a:r>
            <a:r>
              <a:rPr lang="nn-NO" dirty="0" err="1" smtClean="0"/>
              <a:t>Knausgård</a:t>
            </a:r>
            <a:r>
              <a:rPr lang="nn-NO" dirty="0" smtClean="0"/>
              <a:t>: </a:t>
            </a:r>
            <a:r>
              <a:rPr lang="nn-NO" dirty="0" err="1" smtClean="0"/>
              <a:t>Hverdagslivets</a:t>
            </a:r>
            <a:r>
              <a:rPr lang="nn-NO" dirty="0" smtClean="0"/>
              <a:t> detaljer</a:t>
            </a:r>
            <a:endParaRPr lang="nn-NO" dirty="0"/>
          </a:p>
        </p:txBody>
      </p:sp>
      <p:sp>
        <p:nvSpPr>
          <p:cNvPr id="3" name="Plassholder for innhold 2"/>
          <p:cNvSpPr>
            <a:spLocks noGrp="1"/>
          </p:cNvSpPr>
          <p:nvPr>
            <p:ph idx="1"/>
          </p:nvPr>
        </p:nvSpPr>
        <p:spPr/>
        <p:txBody>
          <a:bodyPr>
            <a:normAutofit fontScale="92500" lnSpcReduction="10000"/>
          </a:bodyPr>
          <a:lstStyle/>
          <a:p>
            <a:pPr>
              <a:buNone/>
            </a:pPr>
            <a:r>
              <a:rPr lang="nb-NO" dirty="0" smtClean="0"/>
              <a:t>	”I det samme kom Linda ut fra stuen. Fjernsynet stod på der inne, hørte jeg. En svak eim av råte og det som verre var, kom fra den store posen med søppel og de to små bleieposene som stod i hjørnet, innenfor den sammenlagte dobbeltvognen. Heidis sko og jakke lå på gulvet ved siden av. Hvorfor i HELVETE hadde hun ikke lagt dem i skapet? Gangen fløt av klær, leker gammel reklame, barnevogner, vesker, vannflasker.” (</a:t>
            </a:r>
            <a:r>
              <a:rPr lang="nb-NO" i="1" dirty="0" smtClean="0"/>
              <a:t>Min kamp 2</a:t>
            </a:r>
            <a:r>
              <a:rPr lang="nb-NO" dirty="0" smtClean="0"/>
              <a:t>, s. 63)</a:t>
            </a:r>
          </a:p>
          <a:p>
            <a:endParaRPr lang="nn-NO" dirty="0"/>
          </a:p>
        </p:txBody>
      </p:sp>
    </p:spTree>
    <p:extLst>
      <p:ext uri="{BB962C8B-B14F-4D97-AF65-F5344CB8AC3E}">
        <p14:creationId xmlns:p14="http://schemas.microsoft.com/office/powerpoint/2010/main" val="352180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1"/>
          <p:cNvSpPr txBox="1">
            <a:spLocks/>
          </p:cNvSpPr>
          <p:nvPr/>
        </p:nvSpPr>
        <p:spPr>
          <a:xfrm>
            <a:off x="251520" y="-27384"/>
            <a:ext cx="8352928" cy="1259997"/>
          </a:xfrm>
          <a:prstGeom prst="rect">
            <a:avLst/>
          </a:prstGeom>
        </p:spPr>
        <p:txBody>
          <a:bodyPr vert="horz" lIns="0" tIns="0" rIns="0" bIns="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hangingPunct="0">
              <a:tabLst>
                <a:tab pos="355683" algn="l"/>
                <a:tab pos="711357" algn="l"/>
                <a:tab pos="1066684" algn="l"/>
                <a:tab pos="1422358" algn="l"/>
                <a:tab pos="1778041" algn="l"/>
                <a:tab pos="2133715" algn="l"/>
                <a:tab pos="2489042" algn="l"/>
                <a:tab pos="2844716" algn="l"/>
                <a:tab pos="3200400" algn="l"/>
                <a:tab pos="3556083" algn="l"/>
                <a:tab pos="3911757" algn="l"/>
                <a:tab pos="4267084" algn="l"/>
              </a:tabLst>
            </a:pPr>
            <a:endParaRPr lang="nb-NO" sz="4000" b="1" dirty="0">
              <a:solidFill>
                <a:schemeClr val="tx1"/>
              </a:solidFill>
              <a:latin typeface="Calibri" pitchFamily="34"/>
            </a:endParaRPr>
          </a:p>
        </p:txBody>
      </p:sp>
      <p:sp>
        <p:nvSpPr>
          <p:cNvPr id="5" name="TekstSylinder 4"/>
          <p:cNvSpPr txBox="1"/>
          <p:nvPr/>
        </p:nvSpPr>
        <p:spPr>
          <a:xfrm>
            <a:off x="1187624" y="1628800"/>
            <a:ext cx="6332671" cy="2554545"/>
          </a:xfrm>
          <a:prstGeom prst="rect">
            <a:avLst/>
          </a:prstGeom>
          <a:noFill/>
        </p:spPr>
        <p:txBody>
          <a:bodyPr wrap="square" rtlCol="0">
            <a:spAutoFit/>
          </a:bodyPr>
          <a:lstStyle/>
          <a:p>
            <a:r>
              <a:rPr sz="2400" dirty="0" smtClean="0"/>
              <a:t>«Bare meg selv, ingenting annet. Jeg, jeg, jeg.»</a:t>
            </a:r>
            <a:endParaRPr lang="nb-NO" sz="2400" dirty="0" smtClean="0"/>
          </a:p>
          <a:p>
            <a:endParaRPr lang="nb-NO" sz="2400" dirty="0" smtClean="0"/>
          </a:p>
          <a:p>
            <a:pPr algn="r"/>
            <a:r>
              <a:rPr lang="nb-NO" sz="2400" i="1" dirty="0" smtClean="0"/>
              <a:t>Karl Ove Knausgård</a:t>
            </a:r>
          </a:p>
          <a:p>
            <a:endParaRPr lang="nb-NO" sz="2400" dirty="0" smtClean="0"/>
          </a:p>
          <a:p>
            <a:r>
              <a:rPr sz="2400" dirty="0" smtClean="0"/>
              <a:t> </a:t>
            </a:r>
          </a:p>
          <a:p>
            <a:pPr marL="285750" indent="-285750"/>
            <a:endParaRPr lang="nb-NO" sz="2400" dirty="0" smtClean="0"/>
          </a:p>
          <a:p>
            <a:pPr marL="285750" indent="-285750">
              <a:buFont typeface="Arial" panose="020B0604020202020204" pitchFamily="34" charset="0"/>
              <a:buChar char="•"/>
            </a:pPr>
            <a:endParaRPr lang="nb-NO" sz="1600" dirty="0" smtClean="0"/>
          </a:p>
        </p:txBody>
      </p:sp>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941" y="2906072"/>
            <a:ext cx="4668035" cy="3204000"/>
          </a:xfrm>
          <a:prstGeom prst="rect">
            <a:avLst/>
          </a:prstGeom>
        </p:spPr>
      </p:pic>
    </p:spTree>
    <p:extLst>
      <p:ext uri="{BB962C8B-B14F-4D97-AF65-F5344CB8AC3E}">
        <p14:creationId xmlns:p14="http://schemas.microsoft.com/office/powerpoint/2010/main" val="21546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1"/>
          <p:cNvSpPr txBox="1">
            <a:spLocks/>
          </p:cNvSpPr>
          <p:nvPr/>
        </p:nvSpPr>
        <p:spPr>
          <a:xfrm>
            <a:off x="251520" y="-27384"/>
            <a:ext cx="8352928" cy="1259997"/>
          </a:xfrm>
          <a:prstGeom prst="rect">
            <a:avLst/>
          </a:prstGeom>
        </p:spPr>
        <p:txBody>
          <a:bodyPr vert="horz" lIns="0" tIns="0" rIns="0" bIns="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hangingPunct="0">
              <a:tabLst>
                <a:tab pos="355683" algn="l"/>
                <a:tab pos="711357" algn="l"/>
                <a:tab pos="1066684" algn="l"/>
                <a:tab pos="1422358" algn="l"/>
                <a:tab pos="1778041" algn="l"/>
                <a:tab pos="2133715" algn="l"/>
                <a:tab pos="2489042" algn="l"/>
                <a:tab pos="2844716" algn="l"/>
                <a:tab pos="3200400" algn="l"/>
                <a:tab pos="3556083" algn="l"/>
                <a:tab pos="3911757" algn="l"/>
                <a:tab pos="4267084" algn="l"/>
              </a:tabLst>
            </a:pPr>
            <a:r>
              <a:rPr lang="nb-NO" sz="4000" b="1" dirty="0" err="1" smtClean="0">
                <a:solidFill>
                  <a:schemeClr val="tx1"/>
                </a:solidFill>
                <a:latin typeface="Calibri" pitchFamily="34"/>
              </a:rPr>
              <a:t>Førlesning</a:t>
            </a:r>
            <a:endParaRPr lang="nb-NO" sz="4000" b="1" dirty="0">
              <a:solidFill>
                <a:schemeClr val="tx1"/>
              </a:solidFill>
              <a:latin typeface="Calibri" pitchFamily="34"/>
            </a:endParaRPr>
          </a:p>
        </p:txBody>
      </p:sp>
      <p:sp>
        <p:nvSpPr>
          <p:cNvPr id="5" name="TekstSylinder 4"/>
          <p:cNvSpPr txBox="1"/>
          <p:nvPr/>
        </p:nvSpPr>
        <p:spPr>
          <a:xfrm>
            <a:off x="1187624" y="1628800"/>
            <a:ext cx="6332671" cy="1938992"/>
          </a:xfrm>
          <a:prstGeom prst="rect">
            <a:avLst/>
          </a:prstGeom>
          <a:noFill/>
        </p:spPr>
        <p:txBody>
          <a:bodyPr wrap="square" rtlCol="0">
            <a:spAutoFit/>
          </a:bodyPr>
          <a:lstStyle/>
          <a:p>
            <a:r>
              <a:rPr sz="2400" dirty="0" smtClean="0"/>
              <a:t>Hva kjennetegnet modernismen? </a:t>
            </a:r>
            <a:endParaRPr lang="nb-NO" sz="2400" dirty="0" smtClean="0"/>
          </a:p>
          <a:p>
            <a:endParaRPr lang="nb-NO" sz="2400" dirty="0" smtClean="0"/>
          </a:p>
          <a:p>
            <a:r>
              <a:rPr sz="2400" dirty="0" smtClean="0"/>
              <a:t>Hva forbinder du med begrepet postmodernisme? </a:t>
            </a:r>
          </a:p>
          <a:p>
            <a:endParaRPr lang="nb-NO" sz="2400" dirty="0" smtClean="0"/>
          </a:p>
          <a:p>
            <a:pPr marL="285750" indent="-285750">
              <a:buFont typeface="Arial" panose="020B0604020202020204" pitchFamily="34" charset="0"/>
              <a:buChar char="•"/>
            </a:pPr>
            <a:endParaRPr lang="nb-NO" sz="1600" dirty="0" smtClean="0"/>
          </a:p>
        </p:txBody>
      </p:sp>
    </p:spTree>
    <p:extLst>
      <p:ext uri="{BB962C8B-B14F-4D97-AF65-F5344CB8AC3E}">
        <p14:creationId xmlns:p14="http://schemas.microsoft.com/office/powerpoint/2010/main" val="3433417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1"/>
          <p:cNvSpPr txBox="1">
            <a:spLocks/>
          </p:cNvSpPr>
          <p:nvPr/>
        </p:nvSpPr>
        <p:spPr>
          <a:xfrm>
            <a:off x="251520" y="-27384"/>
            <a:ext cx="8352928" cy="1259997"/>
          </a:xfrm>
          <a:prstGeom prst="rect">
            <a:avLst/>
          </a:prstGeom>
        </p:spPr>
        <p:txBody>
          <a:bodyPr vert="horz" lIns="0" tIns="0" rIns="0" bIns="0" rtlCol="0" anchor="ctr">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sz="4000" b="1" dirty="0" smtClean="0">
                <a:solidFill>
                  <a:schemeClr val="tx1"/>
                </a:solidFill>
              </a:rPr>
              <a:t>Et endret samfunn – jappetid og zappetid</a:t>
            </a:r>
            <a:r>
              <a:rPr sz="4000" dirty="0" smtClean="0"/>
              <a:t/>
            </a:r>
            <a:br>
              <a:rPr sz="4000" dirty="0" smtClean="0"/>
            </a:br>
            <a:endParaRPr sz="4000" dirty="0"/>
          </a:p>
        </p:txBody>
      </p:sp>
      <p:sp>
        <p:nvSpPr>
          <p:cNvPr id="5" name="TekstSylinder 4"/>
          <p:cNvSpPr txBox="1"/>
          <p:nvPr/>
        </p:nvSpPr>
        <p:spPr>
          <a:xfrm>
            <a:off x="1187624" y="1628800"/>
            <a:ext cx="6332671" cy="2185214"/>
          </a:xfrm>
          <a:prstGeom prst="rect">
            <a:avLst/>
          </a:prstGeom>
          <a:noFill/>
        </p:spPr>
        <p:txBody>
          <a:bodyPr wrap="square" rtlCol="0">
            <a:spAutoFit/>
          </a:bodyPr>
          <a:lstStyle/>
          <a:p>
            <a:pPr marL="285750" indent="-285750">
              <a:buFont typeface="Arial" panose="020B0604020202020204" pitchFamily="34" charset="0"/>
              <a:buChar char="•"/>
            </a:pPr>
            <a:r>
              <a:rPr lang="nb-NO" sz="2400" dirty="0" smtClean="0"/>
              <a:t>Oljefunn</a:t>
            </a:r>
          </a:p>
          <a:p>
            <a:pPr marL="285750" indent="-285750">
              <a:buFont typeface="Arial" panose="020B0604020202020204" pitchFamily="34" charset="0"/>
              <a:buChar char="•"/>
            </a:pPr>
            <a:r>
              <a:rPr lang="nb-NO" sz="2400" dirty="0" smtClean="0"/>
              <a:t>Jappetid med økt forbruk</a:t>
            </a:r>
          </a:p>
          <a:p>
            <a:pPr marL="285750" indent="-285750">
              <a:buFont typeface="Arial" panose="020B0604020202020204" pitchFamily="34" charset="0"/>
              <a:buChar char="•"/>
            </a:pPr>
            <a:r>
              <a:rPr lang="nb-NO" sz="2400" dirty="0" smtClean="0"/>
              <a:t>Velferden øker</a:t>
            </a:r>
          </a:p>
          <a:p>
            <a:pPr marL="285750" indent="-285750">
              <a:buFont typeface="Arial" panose="020B0604020202020204" pitchFamily="34" charset="0"/>
              <a:buChar char="•"/>
            </a:pPr>
            <a:r>
              <a:rPr lang="nb-NO" sz="2400" dirty="0" smtClean="0"/>
              <a:t>Industrikultur - Kulturindustri </a:t>
            </a:r>
          </a:p>
          <a:p>
            <a:pPr marL="285750" indent="-285750">
              <a:buFont typeface="Arial" panose="020B0604020202020204" pitchFamily="34" charset="0"/>
              <a:buChar char="•"/>
            </a:pPr>
            <a:r>
              <a:rPr lang="nb-NO" sz="2400" dirty="0" smtClean="0"/>
              <a:t>Zappetid: medievanene endrer seg</a:t>
            </a:r>
          </a:p>
          <a:p>
            <a:pPr marL="285750" indent="-285750">
              <a:buFont typeface="Arial" panose="020B0604020202020204" pitchFamily="34" charset="0"/>
              <a:buChar char="•"/>
            </a:pPr>
            <a:endParaRPr lang="nb-NO" sz="1600" dirty="0" smtClean="0"/>
          </a:p>
        </p:txBody>
      </p:sp>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8570" y="2014014"/>
            <a:ext cx="2823450" cy="3600000"/>
          </a:xfrm>
          <a:prstGeom prst="rect">
            <a:avLst/>
          </a:prstGeom>
        </p:spPr>
      </p:pic>
    </p:spTree>
    <p:extLst>
      <p:ext uri="{BB962C8B-B14F-4D97-AF65-F5344CB8AC3E}">
        <p14:creationId xmlns:p14="http://schemas.microsoft.com/office/powerpoint/2010/main" val="58119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n-NO" dirty="0"/>
              <a:t>… (…) … ei fantastisk kommersialisering av fritida gjennom kulturindustri og massekommunikasjon, som får samfunn, solidaritet og fellesskapsvanar til å forsvinna gjennom fjernsynets svarte hol. (…)</a:t>
            </a:r>
          </a:p>
          <a:p>
            <a:endParaRPr lang="nn-NO" dirty="0"/>
          </a:p>
          <a:p>
            <a:pPr>
              <a:buNone/>
            </a:pPr>
            <a:r>
              <a:rPr lang="nn-NO" dirty="0"/>
              <a:t>	</a:t>
            </a:r>
            <a:r>
              <a:rPr lang="nn-NO" sz="2000" dirty="0"/>
              <a:t>Kjartan Fløgstad: ”Frå industrikultur til kulturindustri” frå Tyrannosaurus </a:t>
            </a:r>
            <a:r>
              <a:rPr lang="nn-NO" sz="2000" dirty="0" err="1"/>
              <a:t>text</a:t>
            </a:r>
            <a:r>
              <a:rPr lang="nn-NO" sz="2000" dirty="0"/>
              <a:t> (1988)</a:t>
            </a:r>
          </a:p>
          <a:p>
            <a:endParaRPr lang="nb-NO" dirty="0"/>
          </a:p>
        </p:txBody>
      </p:sp>
    </p:spTree>
    <p:extLst>
      <p:ext uri="{BB962C8B-B14F-4D97-AF65-F5344CB8AC3E}">
        <p14:creationId xmlns:p14="http://schemas.microsoft.com/office/powerpoint/2010/main" val="930897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dirty="0" smtClean="0"/>
              <a:t>Postmodernismen: de store sannheters død </a:t>
            </a:r>
            <a:br>
              <a:rPr dirty="0" smtClean="0"/>
            </a:br>
            <a:endParaRPr lang="nn-NO" dirty="0"/>
          </a:p>
        </p:txBody>
      </p:sp>
      <p:sp>
        <p:nvSpPr>
          <p:cNvPr id="3" name="Plassholder for innhold 2"/>
          <p:cNvSpPr>
            <a:spLocks noGrp="1"/>
          </p:cNvSpPr>
          <p:nvPr>
            <p:ph idx="1"/>
          </p:nvPr>
        </p:nvSpPr>
        <p:spPr>
          <a:xfrm>
            <a:off x="457200" y="2590800"/>
            <a:ext cx="8229600" cy="3535363"/>
          </a:xfrm>
        </p:spPr>
        <p:txBody>
          <a:bodyPr/>
          <a:lstStyle/>
          <a:p>
            <a:pPr>
              <a:buNone/>
            </a:pPr>
            <a:r>
              <a:rPr lang="nn-NO" dirty="0" smtClean="0"/>
              <a:t>	”</a:t>
            </a:r>
            <a:r>
              <a:rPr lang="nn-NO" dirty="0" err="1" smtClean="0"/>
              <a:t>Dere</a:t>
            </a:r>
            <a:r>
              <a:rPr lang="nn-NO" dirty="0" smtClean="0"/>
              <a:t> </a:t>
            </a:r>
            <a:r>
              <a:rPr lang="nn-NO" dirty="0" err="1" smtClean="0"/>
              <a:t>sier</a:t>
            </a:r>
            <a:r>
              <a:rPr lang="nn-NO" dirty="0" smtClean="0"/>
              <a:t> at den store </a:t>
            </a:r>
            <a:r>
              <a:rPr lang="nn-NO" dirty="0" err="1" smtClean="0"/>
              <a:t>fortellingen</a:t>
            </a:r>
            <a:r>
              <a:rPr lang="nn-NO" dirty="0" smtClean="0"/>
              <a:t> er død? </a:t>
            </a:r>
            <a:r>
              <a:rPr lang="nn-NO" dirty="0" err="1" smtClean="0"/>
              <a:t>Dere</a:t>
            </a:r>
            <a:r>
              <a:rPr lang="nn-NO" dirty="0" smtClean="0"/>
              <a:t> vil ha små </a:t>
            </a:r>
            <a:r>
              <a:rPr lang="nn-NO" dirty="0" err="1" smtClean="0"/>
              <a:t>fortellinger</a:t>
            </a:r>
            <a:r>
              <a:rPr lang="nn-NO" dirty="0" smtClean="0"/>
              <a:t>? Det skal </a:t>
            </a:r>
            <a:r>
              <a:rPr lang="nn-NO" dirty="0" err="1" smtClean="0"/>
              <a:t>dere</a:t>
            </a:r>
            <a:r>
              <a:rPr lang="nn-NO" dirty="0" smtClean="0"/>
              <a:t> faen meg få.” (Erlend Loe: L (1999)</a:t>
            </a:r>
            <a:endParaRPr lang="nn-NO" dirty="0"/>
          </a:p>
        </p:txBody>
      </p:sp>
    </p:spTree>
    <p:extLst>
      <p:ext uri="{BB962C8B-B14F-4D97-AF65-F5344CB8AC3E}">
        <p14:creationId xmlns:p14="http://schemas.microsoft.com/office/powerpoint/2010/main" val="272448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1"/>
          <p:cNvSpPr txBox="1">
            <a:spLocks/>
          </p:cNvSpPr>
          <p:nvPr/>
        </p:nvSpPr>
        <p:spPr>
          <a:xfrm>
            <a:off x="251520" y="-27384"/>
            <a:ext cx="8352928" cy="1259997"/>
          </a:xfrm>
          <a:prstGeom prst="rect">
            <a:avLst/>
          </a:prstGeom>
        </p:spPr>
        <p:txBody>
          <a:bodyPr vert="horz" lIns="0" tIns="0" rIns="0" bIns="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sz="4000" b="1" dirty="0" smtClean="0">
                <a:solidFill>
                  <a:schemeClr val="tx1"/>
                </a:solidFill>
              </a:rPr>
              <a:t>Postmodernismen: de store sannheters død </a:t>
            </a:r>
            <a:endParaRPr sz="4000" b="1" dirty="0">
              <a:solidFill>
                <a:schemeClr val="tx1"/>
              </a:solidFill>
            </a:endParaRPr>
          </a:p>
        </p:txBody>
      </p:sp>
      <p:sp>
        <p:nvSpPr>
          <p:cNvPr id="5" name="TekstSylinder 4"/>
          <p:cNvSpPr txBox="1"/>
          <p:nvPr/>
        </p:nvSpPr>
        <p:spPr>
          <a:xfrm>
            <a:off x="1187624" y="1628800"/>
            <a:ext cx="6332671" cy="3416320"/>
          </a:xfrm>
          <a:prstGeom prst="rect">
            <a:avLst/>
          </a:prstGeom>
          <a:noFill/>
        </p:spPr>
        <p:txBody>
          <a:bodyPr wrap="square" rtlCol="0">
            <a:spAutoFit/>
          </a:bodyPr>
          <a:lstStyle/>
          <a:p>
            <a:pPr>
              <a:buFont typeface="Arial"/>
              <a:buChar char="•"/>
            </a:pPr>
            <a:r>
              <a:rPr sz="2400" dirty="0" smtClean="0"/>
              <a:t>De store fortellingene og ideologiene erklæres for døde og erstattes av mange, små fortellinger</a:t>
            </a:r>
            <a:endParaRPr lang="nb-NO" sz="2400" dirty="0" smtClean="0"/>
          </a:p>
          <a:p>
            <a:pPr>
              <a:buFont typeface="Arial"/>
              <a:buChar char="•"/>
            </a:pPr>
            <a:r>
              <a:rPr lang="nb-NO" sz="2400" dirty="0" smtClean="0"/>
              <a:t>Det </a:t>
            </a:r>
            <a:r>
              <a:rPr sz="2400" dirty="0" smtClean="0"/>
              <a:t>gjelder å leve med i nåtidsstrømmen </a:t>
            </a:r>
            <a:endParaRPr lang="nb-NO" sz="2400" dirty="0" smtClean="0"/>
          </a:p>
          <a:p>
            <a:pPr>
              <a:buFont typeface="Arial"/>
              <a:buChar char="•"/>
            </a:pPr>
            <a:r>
              <a:rPr lang="nb-NO" sz="2400" dirty="0" smtClean="0"/>
              <a:t>V</a:t>
            </a:r>
            <a:r>
              <a:rPr sz="2400" dirty="0" smtClean="0"/>
              <a:t>erden er uoversiktlig</a:t>
            </a:r>
            <a:r>
              <a:rPr lang="nb-NO" sz="2400" dirty="0" smtClean="0"/>
              <a:t> – nyt det! </a:t>
            </a:r>
          </a:p>
          <a:p>
            <a:pPr>
              <a:buFont typeface="Arial"/>
              <a:buChar char="•"/>
            </a:pPr>
            <a:r>
              <a:rPr sz="2400" dirty="0" smtClean="0"/>
              <a:t> Mennesket er igjen i sentrum </a:t>
            </a:r>
            <a:endParaRPr lang="nb-NO" sz="2400" dirty="0" smtClean="0"/>
          </a:p>
          <a:p>
            <a:pPr>
              <a:buFont typeface="Arial"/>
              <a:buChar char="•"/>
            </a:pPr>
            <a:r>
              <a:rPr sz="2400" dirty="0" smtClean="0"/>
              <a:t>Vi må ikke kjempe oss fri, men erklære oss som fri og opptre som frie mennesker </a:t>
            </a:r>
            <a:endParaRPr lang="nb-NO" sz="2400" dirty="0" smtClean="0"/>
          </a:p>
          <a:p>
            <a:pPr>
              <a:buFont typeface="Arial"/>
              <a:buChar char="•"/>
            </a:pPr>
            <a:r>
              <a:rPr sz="2400" dirty="0" smtClean="0"/>
              <a:t>Vi kan flytte grenser og leve ut vår egen individualitet </a:t>
            </a:r>
            <a:endParaRPr sz="2400" dirty="0"/>
          </a:p>
        </p:txBody>
      </p:sp>
    </p:spTree>
    <p:extLst>
      <p:ext uri="{BB962C8B-B14F-4D97-AF65-F5344CB8AC3E}">
        <p14:creationId xmlns:p14="http://schemas.microsoft.com/office/powerpoint/2010/main" val="158741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1"/>
          <p:cNvSpPr txBox="1">
            <a:spLocks/>
          </p:cNvSpPr>
          <p:nvPr/>
        </p:nvSpPr>
        <p:spPr>
          <a:xfrm>
            <a:off x="251520" y="-27384"/>
            <a:ext cx="8352928" cy="1259997"/>
          </a:xfrm>
          <a:prstGeom prst="rect">
            <a:avLst/>
          </a:prstGeom>
        </p:spPr>
        <p:txBody>
          <a:bodyPr vert="horz" lIns="0" tIns="0" rIns="0" bIns="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hangingPunct="0">
              <a:tabLst>
                <a:tab pos="355683" algn="l"/>
                <a:tab pos="711357" algn="l"/>
                <a:tab pos="1066684" algn="l"/>
                <a:tab pos="1422358" algn="l"/>
                <a:tab pos="1778041" algn="l"/>
                <a:tab pos="2133715" algn="l"/>
                <a:tab pos="2489042" algn="l"/>
                <a:tab pos="2844716" algn="l"/>
                <a:tab pos="3200400" algn="l"/>
                <a:tab pos="3556083" algn="l"/>
                <a:tab pos="3911757" algn="l"/>
                <a:tab pos="4267084" algn="l"/>
              </a:tabLst>
            </a:pPr>
            <a:r>
              <a:rPr lang="nb-NO" sz="4000" b="1" dirty="0" smtClean="0">
                <a:solidFill>
                  <a:schemeClr val="tx1"/>
                </a:solidFill>
                <a:latin typeface="Calibri" pitchFamily="34"/>
              </a:rPr>
              <a:t>Postmodernistisk mangfold: Innhold</a:t>
            </a:r>
            <a:endParaRPr lang="nb-NO" sz="4000" b="1" dirty="0">
              <a:solidFill>
                <a:schemeClr val="tx1"/>
              </a:solidFill>
              <a:latin typeface="Calibri" pitchFamily="34"/>
            </a:endParaRPr>
          </a:p>
        </p:txBody>
      </p:sp>
      <p:sp>
        <p:nvSpPr>
          <p:cNvPr id="5" name="TekstSylinder 4"/>
          <p:cNvSpPr txBox="1"/>
          <p:nvPr/>
        </p:nvSpPr>
        <p:spPr>
          <a:xfrm>
            <a:off x="1187624" y="1628800"/>
            <a:ext cx="6332671" cy="2308324"/>
          </a:xfrm>
          <a:prstGeom prst="rect">
            <a:avLst/>
          </a:prstGeom>
          <a:noFill/>
        </p:spPr>
        <p:txBody>
          <a:bodyPr wrap="square" rtlCol="0">
            <a:spAutoFit/>
          </a:bodyPr>
          <a:lstStyle/>
          <a:p>
            <a:pPr marL="285750" indent="-285750"/>
            <a:endParaRPr lang="nb-NO" sz="1600" dirty="0" smtClean="0"/>
          </a:p>
          <a:p>
            <a:pPr marL="285750" indent="-285750"/>
            <a:endParaRPr lang="nb-NO" sz="1600" dirty="0" smtClean="0"/>
          </a:p>
          <a:p>
            <a:pPr marL="285750" indent="-285750"/>
            <a:endParaRPr lang="nb-NO" sz="1600" dirty="0" smtClean="0"/>
          </a:p>
          <a:p>
            <a:pPr marL="285750" indent="-285750"/>
            <a:endParaRPr lang="nb-NO" sz="1600" dirty="0" smtClean="0"/>
          </a:p>
          <a:p>
            <a:pPr marL="285750" indent="-285750"/>
            <a:endParaRPr lang="nb-NO" sz="1600" dirty="0" smtClean="0"/>
          </a:p>
          <a:p>
            <a:pPr marL="285750" indent="-285750"/>
            <a:endParaRPr lang="nb-NO" sz="1600" dirty="0" smtClean="0"/>
          </a:p>
          <a:p>
            <a:pPr marL="285750" indent="-285750"/>
            <a:endParaRPr lang="nb-NO" sz="1600" dirty="0" smtClean="0"/>
          </a:p>
          <a:p>
            <a:pPr marL="285750" indent="-285750"/>
            <a:endParaRPr lang="nb-NO" sz="1600" dirty="0" smtClean="0"/>
          </a:p>
          <a:p>
            <a:pPr marL="285750" indent="-285750"/>
            <a:endParaRPr lang="nb-NO" sz="1600" dirty="0" smtClean="0"/>
          </a:p>
          <a:p>
            <a:pPr marL="285750" indent="-285750"/>
            <a:endParaRPr lang="nb-NO" sz="1600" dirty="0" smtClean="0"/>
          </a:p>
        </p:txBody>
      </p:sp>
      <p:sp>
        <p:nvSpPr>
          <p:cNvPr id="9" name="Plassholder for innhold 8"/>
          <p:cNvSpPr>
            <a:spLocks noGrp="1"/>
          </p:cNvSpPr>
          <p:nvPr>
            <p:ph idx="4294967295"/>
          </p:nvPr>
        </p:nvSpPr>
        <p:spPr>
          <a:xfrm>
            <a:off x="0" y="1600200"/>
            <a:ext cx="8229600" cy="4525963"/>
          </a:xfrm>
        </p:spPr>
        <p:txBody>
          <a:bodyPr>
            <a:normAutofit/>
          </a:bodyPr>
          <a:lstStyle/>
          <a:p>
            <a:r>
              <a:rPr lang="nb-NO" sz="2600" dirty="0" smtClean="0"/>
              <a:t>Flerstemmighet og flere tolkningsmuligheter </a:t>
            </a:r>
          </a:p>
          <a:p>
            <a:r>
              <a:rPr lang="nb-NO" sz="2600" dirty="0" smtClean="0"/>
              <a:t>Ofte filosofiske og eksistensielle problemstillinger  </a:t>
            </a:r>
          </a:p>
          <a:p>
            <a:r>
              <a:rPr lang="nb-NO" sz="2600" dirty="0" smtClean="0"/>
              <a:t>De store fortellingenes sammenbrudd  </a:t>
            </a:r>
          </a:p>
        </p:txBody>
      </p:sp>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891" y="3290718"/>
            <a:ext cx="3318038" cy="2700000"/>
          </a:xfrm>
          <a:prstGeom prst="rect">
            <a:avLst/>
          </a:prstGeom>
        </p:spPr>
      </p:pic>
    </p:spTree>
    <p:extLst>
      <p:ext uri="{BB962C8B-B14F-4D97-AF65-F5344CB8AC3E}">
        <p14:creationId xmlns:p14="http://schemas.microsoft.com/office/powerpoint/2010/main" val="32136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Postmodernistisk mangfold: innhold (forts.)</a:t>
            </a:r>
            <a:endParaRPr lang="nb-NO" dirty="0"/>
          </a:p>
        </p:txBody>
      </p:sp>
      <p:sp>
        <p:nvSpPr>
          <p:cNvPr id="3" name="Plassholder for innhold 2"/>
          <p:cNvSpPr>
            <a:spLocks noGrp="1"/>
          </p:cNvSpPr>
          <p:nvPr>
            <p:ph idx="1"/>
          </p:nvPr>
        </p:nvSpPr>
        <p:spPr/>
        <p:txBody>
          <a:bodyPr/>
          <a:lstStyle/>
          <a:p>
            <a:r>
              <a:rPr lang="nb-NO" dirty="0"/>
              <a:t>Tilsynelatende kaos  </a:t>
            </a:r>
          </a:p>
          <a:p>
            <a:r>
              <a:rPr lang="nb-NO" dirty="0"/>
              <a:t>Enkeltmennesket i sentrum  </a:t>
            </a:r>
          </a:p>
          <a:p>
            <a:r>
              <a:rPr lang="nb-NO" dirty="0"/>
              <a:t>Selvopptatthet og iscenesettelse  </a:t>
            </a:r>
          </a:p>
          <a:p>
            <a:r>
              <a:rPr lang="nb-NO" dirty="0"/>
              <a:t>Hva er </a:t>
            </a:r>
            <a:r>
              <a:rPr lang="nb-NO" dirty="0" err="1"/>
              <a:t>språk</a:t>
            </a:r>
            <a:r>
              <a:rPr lang="nb-NO" dirty="0"/>
              <a:t>?  </a:t>
            </a:r>
          </a:p>
          <a:p>
            <a:r>
              <a:rPr lang="nb-NO" dirty="0"/>
              <a:t>Masker og roller  </a:t>
            </a:r>
          </a:p>
          <a:p>
            <a:r>
              <a:rPr lang="nb-NO" dirty="0"/>
              <a:t>Kropp  </a:t>
            </a:r>
            <a:endParaRPr lang="nn-NO" dirty="0"/>
          </a:p>
          <a:p>
            <a:endParaRPr lang="nb-NO" dirty="0"/>
          </a:p>
        </p:txBody>
      </p:sp>
    </p:spTree>
    <p:extLst>
      <p:ext uri="{BB962C8B-B14F-4D97-AF65-F5344CB8AC3E}">
        <p14:creationId xmlns:p14="http://schemas.microsoft.com/office/powerpoint/2010/main" val="299476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Intertekst_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ntertekst vg3_mal" id="{A45AD77C-58F1-4BF0-A6E1-6EC2842BFEC3}" vid="{C8B7DE39-09A2-4AAC-B059-7760F14B4C0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intertekst vg3_mal</Template>
  <TotalTime>163</TotalTime>
  <Words>527</Words>
  <Application>Microsoft Office PowerPoint</Application>
  <PresentationFormat>Skjermfremvisning (4:3)</PresentationFormat>
  <Paragraphs>155</Paragraphs>
  <Slides>28</Slides>
  <Notes>0</Notes>
  <HiddenSlides>0</HiddenSlides>
  <MMClips>0</MMClips>
  <ScaleCrop>false</ScaleCrop>
  <HeadingPairs>
    <vt:vector size="4" baseType="variant">
      <vt:variant>
        <vt:lpstr>Tema</vt:lpstr>
      </vt:variant>
      <vt:variant>
        <vt:i4>1</vt:i4>
      </vt:variant>
      <vt:variant>
        <vt:lpstr>Lysbildetitler</vt:lpstr>
      </vt:variant>
      <vt:variant>
        <vt:i4>28</vt:i4>
      </vt:variant>
    </vt:vector>
  </HeadingPairs>
  <TitlesOfParts>
    <vt:vector size="29" baseType="lpstr">
      <vt:lpstr>Intertekst_mal</vt:lpstr>
      <vt:lpstr>Kapittel 9 Postmodernisme og realisme – 1980 til i dag</vt:lpstr>
      <vt:lpstr>Mål</vt:lpstr>
      <vt:lpstr>PowerPoint-presentasjon</vt:lpstr>
      <vt:lpstr>PowerPoint-presentasjon</vt:lpstr>
      <vt:lpstr>PowerPoint-presentasjon</vt:lpstr>
      <vt:lpstr>Postmodernismen: de store sannheters død  </vt:lpstr>
      <vt:lpstr>PowerPoint-presentasjon</vt:lpstr>
      <vt:lpstr>PowerPoint-presentasjon</vt:lpstr>
      <vt:lpstr>Postmodernistisk mangfold: innhold (forts.)</vt:lpstr>
      <vt:lpstr>Postmodernistisk mangfold</vt:lpstr>
      <vt:lpstr>Kjartan Fløgstad</vt:lpstr>
      <vt:lpstr>PowerPoint-presentasjon</vt:lpstr>
      <vt:lpstr>Postmodernistisk mangfold: form (forts.)</vt:lpstr>
      <vt:lpstr>Ironisk distanse</vt:lpstr>
      <vt:lpstr>Metafiksjon</vt:lpstr>
      <vt:lpstr>Dag Solstad</vt:lpstr>
      <vt:lpstr>Jon Fosse – eksistensiell minimalisme </vt:lpstr>
      <vt:lpstr>Jon Fosse</vt:lpstr>
      <vt:lpstr>PowerPoint-presentasjon</vt:lpstr>
      <vt:lpstr>Hva kjennetegner samtidslitteraturen?</vt:lpstr>
      <vt:lpstr>Hva kjennetegner samtidslitteraturen?</vt:lpstr>
      <vt:lpstr>PowerPoint-presentasjon</vt:lpstr>
      <vt:lpstr>PowerPoint-presentasjon</vt:lpstr>
      <vt:lpstr>Hva skriver dagens forfattere om? (forts.)</vt:lpstr>
      <vt:lpstr>Ingvild Rishøi</vt:lpstr>
      <vt:lpstr>Hanne Ørstavik: Manglende kommunikasjon mellom mor og sønn</vt:lpstr>
      <vt:lpstr>Karl Ove Knausgård: Hverdagslivets detaljer</vt:lpstr>
      <vt:lpstr>PowerPoint-presentasjon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Astrid Kleiveland</dc:creator>
  <cp:lastModifiedBy>Malgorzata Golinska</cp:lastModifiedBy>
  <cp:revision>10</cp:revision>
  <dcterms:created xsi:type="dcterms:W3CDTF">2015-06-24T09:19:19Z</dcterms:created>
  <dcterms:modified xsi:type="dcterms:W3CDTF">2015-12-22T08:01:23Z</dcterms:modified>
</cp:coreProperties>
</file>