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27" r:id="rId2"/>
    <p:sldId id="324" r:id="rId3"/>
    <p:sldId id="325" r:id="rId4"/>
    <p:sldId id="298" r:id="rId5"/>
    <p:sldId id="299" r:id="rId6"/>
    <p:sldId id="300" r:id="rId7"/>
    <p:sldId id="301" r:id="rId8"/>
    <p:sldId id="326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-102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AEFC6818-B04D-4EF3-AC15-53AA2A62FA54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Plassholder for notater 4"/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3235A9F-3C25-42AA-BED4-A14CE4F0DFA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0131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nb-NO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2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1E98070-2AE8-475F-92CB-78B7EE733A93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4DA42D-87DF-4E47-89B7-C0D9E2321E87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19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E6655C-EEAB-437A-974C-9D1B1FCBB1FE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964B62-FD76-4F41-9D15-4C54F650388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22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4FB89C-1FDC-4A7F-8A38-D8D876C32C38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11288B6-375A-4F37-BCAE-A4027A1C3B6E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411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61074C-8277-48C5-B235-35EEC62576B4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B69E537-0B83-4779-B75A-000D6C01CB9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927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1"/>
          <p:cNvSpPr txBox="1">
            <a:spLocks noGrp="1"/>
          </p:cNvSpPr>
          <p:nvPr>
            <p:ph type="title"/>
          </p:nvPr>
        </p:nvSpPr>
        <p:spPr/>
        <p:txBody>
          <a:bodyPr lIns="91421" tIns="91421" rIns="91421" bIns="91421" anchor="b" anchorCtr="0"/>
          <a:lstStyle>
            <a:lvl1pPr algn="l">
              <a:defRPr>
                <a:solidFill>
                  <a:srgbClr val="000000"/>
                </a:solidFill>
                <a:latin typeface="Calibri"/>
                <a:ea typeface="Arial"/>
                <a:cs typeface="Arial"/>
              </a:defRPr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69"/>
          </a:xfrm>
        </p:spPr>
        <p:txBody>
          <a:bodyPr lIns="91421" tIns="91421" rIns="91421" bIns="91421"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0029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E6DE22-ABC2-48B5-A3EF-D67725F25A17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0B8292-7707-4462-8D16-0741A08A0712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5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6F34AD-377A-4FA8-BCA7-FB0D8DCF4B68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19C0CF1-CA5A-43F3-9C24-B703BE00E3FB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856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cap="all"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3D12E5-790A-40D7-9DAC-548C3DB8D7C9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6903A5-4091-4E1D-B5B0-911427ABCBCF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013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638E8D-844B-4F31-B615-B0E36EFC0EA7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6" name="Plassholder for bunntekst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7" name="Plassholder for lysbilde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FC9B50-C70C-4545-8418-504EBE6BFE15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37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1AFC7F-DB7F-49A2-8ABA-AED38B86B3DE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8" name="Plassholder for bunntekst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lysbilde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78E432A-DE51-4C98-8948-A3D78982BD00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59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4B84B2-4FB8-46AC-8AD8-777F2DEA9560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4" name="Plassholder for bunntekst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5" name="Plassholder for lysbilde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3528D2-95A5-4D7B-A4F5-BC46DAD38A49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4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032423-EBC0-49D7-943F-53661D8AE581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3" name="Plassholder for bunntekst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nb-NO"/>
          </a:p>
        </p:txBody>
      </p:sp>
      <p:sp>
        <p:nvSpPr>
          <p:cNvPr id="4" name="Plassholder for lysbilde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5B88B-3052-401C-9B4F-B851306205CD}" type="slidenum"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635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E2023D52-BDA7-40E0-993D-5423A85011DB}" type="datetime1">
              <a:rPr lang="nb-NO"/>
              <a:pPr lvl="0"/>
              <a:t>22.12.2015</a:t>
            </a:fld>
            <a:endParaRPr lang="nb-NO"/>
          </a:p>
        </p:txBody>
      </p:sp>
      <p:sp>
        <p:nvSpPr>
          <p:cNvPr id="5" name="Plassholder for bunntekst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endParaRPr lang="nb-NO"/>
          </a:p>
        </p:txBody>
      </p:sp>
      <p:sp>
        <p:nvSpPr>
          <p:cNvPr id="6" name="Plassholder for lysbilde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nb-NO" sz="1200" b="0" i="0" u="none" strike="noStrike" kern="1200" cap="none" spc="0" baseline="0">
                <a:solidFill>
                  <a:srgbClr val="404040"/>
                </a:solidFill>
                <a:uFillTx/>
                <a:latin typeface="Calibri"/>
              </a:defRPr>
            </a:lvl1pPr>
          </a:lstStyle>
          <a:p>
            <a:pPr lvl="0"/>
            <a:fld id="{DECCAABD-BC71-40F6-8D3C-B5205DD38D56}" type="slidenum"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eaLnBrk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nb-NO" sz="3600" b="1" i="0" u="none" strike="noStrike" kern="1200" cap="none" spc="0" baseline="0">
          <a:solidFill>
            <a:srgbClr val="404040"/>
          </a:solidFill>
          <a:uFillTx/>
          <a:latin typeface="Calibri" pitchFamily="34"/>
        </a:defRPr>
      </a:lvl1pPr>
    </p:titleStyle>
    <p:bodyStyle>
      <a:lvl1pPr marL="342900" marR="0" lvl="0" indent="-342900" algn="l" defTabSz="914400" rtl="0" eaLnBrk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nb-NO" sz="3200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742950" marR="0" lvl="1" indent="-285750" algn="l" defTabSz="914400" rtl="0" eaLnBrk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nb-NO" sz="2800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1143000" marR="0" lvl="2" indent="-228600" algn="l" defTabSz="914400" rtl="0" eaLnBrk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nb-NO" sz="2400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1600200" marR="0" lvl="3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2057400" marR="0" lvl="4" indent="-228600" algn="l" defTabSz="914400" rtl="0" eaLnBrk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nb-NO" sz="2000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Kapittel 11</a:t>
            </a:r>
            <a:br>
              <a:rPr lang="nb-NO" sz="2800" dirty="0" smtClean="0"/>
            </a:br>
            <a:r>
              <a:rPr lang="nb-NO" sz="2800" dirty="0" smtClean="0"/>
              <a:t>Språkhistoria </a:t>
            </a:r>
            <a:r>
              <a:rPr lang="nb-NO" sz="2800" dirty="0" err="1" smtClean="0"/>
              <a:t>frå</a:t>
            </a:r>
            <a:r>
              <a:rPr lang="nb-NO" sz="2800" dirty="0" smtClean="0"/>
              <a:t> 1900 til i dag</a:t>
            </a:r>
            <a:endParaRPr lang="nb-NO" sz="28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319" y="1747321"/>
            <a:ext cx="2982510" cy="4059722"/>
          </a:xfrm>
        </p:spPr>
      </p:pic>
    </p:spTree>
    <p:extLst>
      <p:ext uri="{BB962C8B-B14F-4D97-AF65-F5344CB8AC3E}">
        <p14:creationId xmlns:p14="http://schemas.microsoft.com/office/powerpoint/2010/main" val="304679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Samnorsk – </a:t>
            </a:r>
            <a:r>
              <a:rPr lang="nb-NO" dirty="0" err="1" smtClean="0"/>
              <a:t>draumen</a:t>
            </a:r>
            <a:r>
              <a:rPr lang="nb-NO" dirty="0" smtClean="0"/>
              <a:t> om </a:t>
            </a:r>
            <a:r>
              <a:rPr lang="nb-NO" dirty="0" err="1" smtClean="0"/>
              <a:t>eitt</a:t>
            </a:r>
            <a:r>
              <a:rPr lang="nb-NO" dirty="0" smtClean="0"/>
              <a:t> norsk skriftspråk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err="1" smtClean="0"/>
              <a:t>Erns</a:t>
            </a:r>
            <a:r>
              <a:rPr lang="nb-NO" dirty="0" smtClean="0"/>
              <a:t> Sars, Venstre: </a:t>
            </a:r>
            <a:r>
              <a:rPr lang="nb-NO" dirty="0" err="1" smtClean="0"/>
              <a:t>tonasjonslæra</a:t>
            </a:r>
            <a:endParaRPr lang="nb-NO" dirty="0" smtClean="0"/>
          </a:p>
          <a:p>
            <a:pPr lvl="1"/>
            <a:r>
              <a:rPr lang="nb-NO" dirty="0" err="1" smtClean="0"/>
              <a:t>Samansmelting</a:t>
            </a:r>
            <a:r>
              <a:rPr lang="nb-NO" dirty="0" smtClean="0"/>
              <a:t> av dansk og norsk kultur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Halvdan Koht, AP: </a:t>
            </a:r>
            <a:r>
              <a:rPr lang="nb-NO" dirty="0" err="1" smtClean="0"/>
              <a:t>arbeidaren</a:t>
            </a:r>
            <a:r>
              <a:rPr lang="nb-NO" dirty="0" smtClean="0"/>
              <a:t> sitt språk</a:t>
            </a:r>
          </a:p>
          <a:p>
            <a:pPr lvl="1"/>
            <a:r>
              <a:rPr lang="nb-NO" dirty="0" smtClean="0"/>
              <a:t>Skriftspråket må </a:t>
            </a:r>
            <a:r>
              <a:rPr lang="nb-NO" dirty="0" err="1" smtClean="0"/>
              <a:t>spegle</a:t>
            </a:r>
            <a:r>
              <a:rPr lang="nb-NO" dirty="0" smtClean="0"/>
              <a:t> </a:t>
            </a:r>
            <a:r>
              <a:rPr lang="nb-NO" dirty="0" err="1" smtClean="0"/>
              <a:t>arbeidaren</a:t>
            </a:r>
            <a:r>
              <a:rPr lang="nb-NO" dirty="0" smtClean="0"/>
              <a:t> sitt talemål</a:t>
            </a:r>
          </a:p>
          <a:p>
            <a:pPr marL="457200" lvl="1" indent="0">
              <a:buNone/>
            </a:pPr>
            <a:endParaRPr lang="nb-NO" dirty="0" smtClean="0"/>
          </a:p>
          <a:p>
            <a:r>
              <a:rPr lang="nb-NO" dirty="0" smtClean="0"/>
              <a:t>Oppvurdering av talemålet i </a:t>
            </a:r>
            <a:r>
              <a:rPr lang="nb-NO" dirty="0" err="1" smtClean="0"/>
              <a:t>byane</a:t>
            </a:r>
            <a:r>
              <a:rPr lang="nb-NO" dirty="0" smtClean="0"/>
              <a:t> og på Austlandet</a:t>
            </a:r>
          </a:p>
          <a:p>
            <a:pPr lvl="1"/>
            <a:r>
              <a:rPr lang="nb-NO" dirty="0" smtClean="0"/>
              <a:t>Bymål </a:t>
            </a:r>
            <a:r>
              <a:rPr lang="nb-NO" dirty="0" err="1" smtClean="0"/>
              <a:t>ikkje</a:t>
            </a:r>
            <a:r>
              <a:rPr lang="nb-NO" dirty="0" smtClean="0"/>
              <a:t> lenger «uekte» </a:t>
            </a:r>
            <a:r>
              <a:rPr lang="nb-NO" dirty="0" err="1" smtClean="0"/>
              <a:t>dialektar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792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b-NO" dirty="0" err="1" smtClean="0"/>
              <a:t>Valfridommen</a:t>
            </a:r>
            <a:r>
              <a:rPr lang="nb-NO" dirty="0" smtClean="0"/>
              <a:t> kjem inn i språket</a:t>
            </a:r>
            <a:endParaRPr lang="nb-NO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1628800"/>
            <a:ext cx="79533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16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1917 – </a:t>
            </a:r>
            <a:r>
              <a:rPr lang="nb-NO" dirty="0" err="1" smtClean="0"/>
              <a:t>eit</a:t>
            </a:r>
            <a:r>
              <a:rPr lang="nb-NO" dirty="0" smtClean="0"/>
              <a:t> forsøk på frivillig endring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Reform av både nynorsk og bokmål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Nokre</a:t>
            </a:r>
            <a:r>
              <a:rPr lang="nb-NO" dirty="0" smtClean="0"/>
              <a:t> få obligatoriske </a:t>
            </a:r>
            <a:r>
              <a:rPr lang="nb-NO" dirty="0" err="1" smtClean="0"/>
              <a:t>endringar</a:t>
            </a:r>
            <a:r>
              <a:rPr lang="nb-NO" dirty="0" smtClean="0"/>
              <a:t>, f.eks. </a:t>
            </a:r>
            <a:r>
              <a:rPr lang="nb-NO" i="1" dirty="0" err="1" smtClean="0"/>
              <a:t>nul</a:t>
            </a:r>
            <a:r>
              <a:rPr lang="nb-NO" i="1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i="1" dirty="0" smtClean="0">
                <a:sym typeface="Wingdings" panose="05000000000000000000" pitchFamily="2" charset="2"/>
              </a:rPr>
              <a:t>null</a:t>
            </a:r>
            <a:r>
              <a:rPr lang="nb-NO" dirty="0" smtClean="0">
                <a:sym typeface="Wingdings" panose="05000000000000000000" pitchFamily="2" charset="2"/>
              </a:rPr>
              <a:t>, </a:t>
            </a:r>
            <a:r>
              <a:rPr lang="nb-NO" i="1" dirty="0" err="1" smtClean="0">
                <a:sym typeface="Wingdings" panose="05000000000000000000" pitchFamily="2" charset="2"/>
              </a:rPr>
              <a:t>mand</a:t>
            </a:r>
            <a:r>
              <a:rPr lang="nb-NO" dirty="0" smtClean="0">
                <a:sym typeface="Wingdings" panose="05000000000000000000" pitchFamily="2" charset="2"/>
              </a:rPr>
              <a:t>  </a:t>
            </a:r>
            <a:r>
              <a:rPr lang="nb-NO" i="1" dirty="0" smtClean="0">
                <a:sym typeface="Wingdings" panose="05000000000000000000" pitchFamily="2" charset="2"/>
              </a:rPr>
              <a:t>mann</a:t>
            </a:r>
          </a:p>
          <a:p>
            <a:pPr marL="0" indent="0">
              <a:buNone/>
            </a:pPr>
            <a:endParaRPr lang="nb-NO" dirty="0" smtClean="0">
              <a:sym typeface="Wingdings" panose="05000000000000000000" pitchFamily="2" charset="2"/>
            </a:endParaRPr>
          </a:p>
          <a:p>
            <a:r>
              <a:rPr lang="nb-NO" dirty="0" err="1" smtClean="0">
                <a:sym typeface="Wingdings" panose="05000000000000000000" pitchFamily="2" charset="2"/>
              </a:rPr>
              <a:t>Valfrie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r>
              <a:rPr lang="nb-NO" dirty="0" err="1" smtClean="0">
                <a:sym typeface="Wingdings" panose="05000000000000000000" pitchFamily="2" charset="2"/>
              </a:rPr>
              <a:t>endringar</a:t>
            </a:r>
            <a:r>
              <a:rPr lang="nb-NO" dirty="0" smtClean="0">
                <a:sym typeface="Wingdings" panose="05000000000000000000" pitchFamily="2" charset="2"/>
              </a:rPr>
              <a:t> skulle skape jamstilte former som var felles:</a:t>
            </a:r>
          </a:p>
          <a:p>
            <a:pPr lvl="1"/>
            <a:r>
              <a:rPr lang="nb-NO" i="1" dirty="0" smtClean="0">
                <a:sym typeface="Wingdings" panose="05000000000000000000" pitchFamily="2" charset="2"/>
              </a:rPr>
              <a:t>Solen</a:t>
            </a:r>
            <a:r>
              <a:rPr lang="nb-NO" dirty="0" smtClean="0">
                <a:sym typeface="Wingdings" panose="05000000000000000000" pitchFamily="2" charset="2"/>
              </a:rPr>
              <a:t> og </a:t>
            </a:r>
            <a:r>
              <a:rPr lang="nb-NO" i="1" dirty="0" smtClean="0">
                <a:sym typeface="Wingdings" panose="05000000000000000000" pitchFamily="2" charset="2"/>
              </a:rPr>
              <a:t>soli</a:t>
            </a:r>
            <a:r>
              <a:rPr lang="nb-NO" dirty="0" smtClean="0">
                <a:sym typeface="Wingdings" panose="05000000000000000000" pitchFamily="2" charset="2"/>
              </a:rPr>
              <a:t>  </a:t>
            </a:r>
            <a:r>
              <a:rPr lang="nb-NO" i="1" dirty="0" smtClean="0">
                <a:sym typeface="Wingdings" panose="05000000000000000000" pitchFamily="2" charset="2"/>
              </a:rPr>
              <a:t>sola</a:t>
            </a:r>
          </a:p>
          <a:p>
            <a:pPr lvl="1"/>
            <a:r>
              <a:rPr lang="nb-NO" i="1" dirty="0" smtClean="0">
                <a:sym typeface="Wingdings" panose="05000000000000000000" pitchFamily="2" charset="2"/>
              </a:rPr>
              <a:t>Kastet </a:t>
            </a:r>
            <a:r>
              <a:rPr lang="nb-NO" dirty="0" smtClean="0">
                <a:sym typeface="Wingdings" panose="05000000000000000000" pitchFamily="2" charset="2"/>
              </a:rPr>
              <a:t> </a:t>
            </a:r>
            <a:r>
              <a:rPr lang="nb-NO" i="1" dirty="0" smtClean="0">
                <a:sym typeface="Wingdings" panose="05000000000000000000" pitchFamily="2" charset="2"/>
              </a:rPr>
              <a:t>kasta</a:t>
            </a:r>
            <a:r>
              <a:rPr lang="nb-NO" dirty="0" smtClean="0">
                <a:sym typeface="Wingdings" panose="05000000000000000000" pitchFamily="2" charset="2"/>
              </a:rPr>
              <a:t> </a:t>
            </a: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1177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nb-NO" dirty="0" err="1" smtClean="0"/>
              <a:t>Ein</a:t>
            </a:r>
            <a:r>
              <a:rPr lang="nb-NO" dirty="0" smtClean="0"/>
              <a:t> sosial dimensjon i språkkampen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nb-NO" dirty="0" smtClean="0"/>
              <a:t>AP </a:t>
            </a:r>
            <a:r>
              <a:rPr lang="nb-NO" dirty="0" err="1" smtClean="0"/>
              <a:t>ynskte</a:t>
            </a:r>
            <a:r>
              <a:rPr lang="nb-NO" dirty="0" smtClean="0"/>
              <a:t> </a:t>
            </a:r>
            <a:r>
              <a:rPr lang="nb-NO" dirty="0" err="1" smtClean="0"/>
              <a:t>ein</a:t>
            </a:r>
            <a:r>
              <a:rPr lang="nb-NO" dirty="0" smtClean="0"/>
              <a:t> språkpolitikk som kunne samle partiet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AP, Bondepartiet og Venstre gjekk inn for samnorsk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Høgre var </a:t>
            </a:r>
            <a:r>
              <a:rPr lang="nb-NO" dirty="0" err="1" smtClean="0"/>
              <a:t>motstandar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Språkkampen får </a:t>
            </a:r>
            <a:r>
              <a:rPr lang="nb-NO" dirty="0" err="1" smtClean="0"/>
              <a:t>ein</a:t>
            </a:r>
            <a:r>
              <a:rPr lang="nb-NO" dirty="0" smtClean="0"/>
              <a:t> sosial dimensjon: </a:t>
            </a:r>
          </a:p>
          <a:p>
            <a:pPr lvl="1"/>
            <a:r>
              <a:rPr lang="nb-NO" dirty="0" smtClean="0"/>
              <a:t>er det </a:t>
            </a:r>
            <a:r>
              <a:rPr lang="nb-NO" dirty="0" err="1" smtClean="0"/>
              <a:t>borgarens</a:t>
            </a:r>
            <a:r>
              <a:rPr lang="nb-NO" dirty="0" smtClean="0"/>
              <a:t>  eller </a:t>
            </a:r>
            <a:r>
              <a:rPr lang="nb-NO" dirty="0" err="1" smtClean="0"/>
              <a:t>arbeidarens</a:t>
            </a:r>
            <a:r>
              <a:rPr lang="nb-NO" dirty="0" smtClean="0"/>
              <a:t> språk som skal danne normgrunnlag  for språket?</a:t>
            </a:r>
            <a:endParaRPr lang="nb-NO" dirty="0"/>
          </a:p>
          <a:p>
            <a:pPr lvl="1"/>
            <a:r>
              <a:rPr lang="nb-NO" dirty="0" smtClean="0"/>
              <a:t>Språkkamp er klassekamp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009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5949"/>
            <a:ext cx="8229600" cy="1143000"/>
          </a:xfrm>
        </p:spPr>
        <p:txBody>
          <a:bodyPr/>
          <a:lstStyle/>
          <a:p>
            <a:r>
              <a:rPr lang="nb-NO" dirty="0" smtClean="0"/>
              <a:t>1938-reforma</a:t>
            </a:r>
            <a:endParaRPr lang="nb-NO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885" y="980728"/>
            <a:ext cx="5878502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97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1938-reforma</a:t>
            </a:r>
            <a:endParaRPr lang="nb-NO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049201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3" b="-1"/>
          <a:stretch/>
        </p:blipFill>
        <p:spPr bwMode="auto">
          <a:xfrm>
            <a:off x="957868" y="2636912"/>
            <a:ext cx="7070516" cy="345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1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 og etter 1938</a:t>
            </a:r>
            <a:endParaRPr lang="nb-N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9" y="2060848"/>
            <a:ext cx="8733113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1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Etterkrigstid – protest mot samnorsk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Krigen skapte pause i språkdebatten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Modernisering og </a:t>
            </a:r>
            <a:r>
              <a:rPr lang="nb-NO" dirty="0" err="1" smtClean="0"/>
              <a:t>velstandsauke</a:t>
            </a:r>
            <a:r>
              <a:rPr lang="nb-NO" dirty="0" smtClean="0"/>
              <a:t> – </a:t>
            </a:r>
            <a:r>
              <a:rPr lang="nb-NO" dirty="0" err="1" smtClean="0"/>
              <a:t>arbeidaren</a:t>
            </a:r>
            <a:r>
              <a:rPr lang="nb-NO" dirty="0" smtClean="0"/>
              <a:t> er på frammarsj uavhengig av språkform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Samnorsk hadde </a:t>
            </a:r>
            <a:r>
              <a:rPr lang="nb-NO" dirty="0" err="1" smtClean="0"/>
              <a:t>ikkje</a:t>
            </a:r>
            <a:r>
              <a:rPr lang="nb-NO" dirty="0" smtClean="0"/>
              <a:t> lenger </a:t>
            </a:r>
            <a:r>
              <a:rPr lang="nb-NO" dirty="0" err="1" smtClean="0"/>
              <a:t>ein</a:t>
            </a:r>
            <a:r>
              <a:rPr lang="nb-NO" dirty="0" smtClean="0"/>
              <a:t> plass i klassekampen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550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Arnulf Øverland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r>
              <a:rPr lang="nb-NO" dirty="0" smtClean="0"/>
              <a:t>Bokmålet er «en eneste ulåt!»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«Riksmål, landsmål, slagsmål» (1956):</a:t>
            </a:r>
          </a:p>
          <a:p>
            <a:endParaRPr lang="nb-NO" dirty="0" smtClean="0"/>
          </a:p>
          <a:p>
            <a:pPr marL="0" indent="0">
              <a:buNone/>
            </a:pPr>
            <a:r>
              <a:rPr lang="nn-NO" i="1" dirty="0" smtClean="0"/>
              <a:t>«Italia </a:t>
            </a:r>
            <a:r>
              <a:rPr lang="nn-NO" i="1" dirty="0"/>
              <a:t>har forkasta forslaga </a:t>
            </a:r>
            <a:r>
              <a:rPr lang="nn-NO" i="1" dirty="0" err="1"/>
              <a:t>fra</a:t>
            </a:r>
            <a:r>
              <a:rPr lang="nn-NO" i="1" dirty="0"/>
              <a:t> Jugoslavia om ordninga av krigsgjelda, og Belgia har nekta å væra med i nemnda som skal avgjøra spørsmåla om utleveringa og overføringa av fangetoga </a:t>
            </a:r>
            <a:r>
              <a:rPr lang="nn-NO" i="1" dirty="0" err="1"/>
              <a:t>fra</a:t>
            </a:r>
            <a:r>
              <a:rPr lang="nn-NO" i="1" dirty="0"/>
              <a:t> Tyrkia til Persia. India har klaga over behandlinga av de folka som har utvandra til Australia. </a:t>
            </a:r>
            <a:r>
              <a:rPr lang="nb-NO" i="1" dirty="0"/>
              <a:t>Klaga blir behandla i hovedforsamlinga</a:t>
            </a:r>
            <a:r>
              <a:rPr lang="nb-NO" i="1" dirty="0" smtClean="0"/>
              <a:t>.»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6959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Foreldreaksjonen mot samnorsk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nb-NO" dirty="0" smtClean="0"/>
              <a:t>Foreldra korrigerte </a:t>
            </a:r>
            <a:r>
              <a:rPr lang="nb-NO" dirty="0" err="1" smtClean="0"/>
              <a:t>skulebøkene</a:t>
            </a:r>
            <a:r>
              <a:rPr lang="nb-NO" dirty="0" smtClean="0"/>
              <a:t> til </a:t>
            </a:r>
            <a:r>
              <a:rPr lang="nb-NO" dirty="0" err="1" smtClean="0"/>
              <a:t>ungane</a:t>
            </a:r>
            <a:r>
              <a:rPr lang="nb-NO" dirty="0" smtClean="0"/>
              <a:t>: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strike="sngStrike" dirty="0" smtClean="0">
                <a:solidFill>
                  <a:srgbClr val="FF0000"/>
                </a:solidFill>
              </a:rPr>
              <a:t>stein</a:t>
            </a:r>
            <a:r>
              <a:rPr lang="nb-NO" dirty="0" smtClean="0"/>
              <a:t> sten</a:t>
            </a:r>
          </a:p>
          <a:p>
            <a:pPr marL="0" indent="0">
              <a:buNone/>
            </a:pPr>
            <a:r>
              <a:rPr lang="nb-NO" strike="sngStrike" dirty="0">
                <a:solidFill>
                  <a:srgbClr val="FF0000"/>
                </a:solidFill>
              </a:rPr>
              <a:t>e</a:t>
            </a:r>
            <a:r>
              <a:rPr lang="nb-NO" strike="sngStrike" dirty="0" smtClean="0">
                <a:solidFill>
                  <a:srgbClr val="FF0000"/>
                </a:solidFill>
              </a:rPr>
              <a:t>tter</a:t>
            </a:r>
            <a:r>
              <a:rPr lang="nb-NO" dirty="0" smtClean="0"/>
              <a:t> efter</a:t>
            </a:r>
          </a:p>
          <a:p>
            <a:pPr marL="0" indent="0">
              <a:buNone/>
            </a:pPr>
            <a:r>
              <a:rPr lang="nb-NO" strike="sngStrike" dirty="0">
                <a:solidFill>
                  <a:srgbClr val="FF0000"/>
                </a:solidFill>
              </a:rPr>
              <a:t>s</a:t>
            </a:r>
            <a:r>
              <a:rPr lang="nb-NO" strike="sngStrike" dirty="0" smtClean="0">
                <a:solidFill>
                  <a:srgbClr val="FF0000"/>
                </a:solidFill>
              </a:rPr>
              <a:t>nø</a:t>
            </a:r>
            <a:r>
              <a:rPr lang="nb-NO" dirty="0" smtClean="0"/>
              <a:t> </a:t>
            </a:r>
            <a:r>
              <a:rPr lang="nb-NO" dirty="0" err="1" smtClean="0"/>
              <a:t>sne</a:t>
            </a:r>
            <a:r>
              <a:rPr lang="nb-NO" dirty="0" smtClean="0"/>
              <a:t> 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Vedtaket omgjort i 1954</a:t>
            </a: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541" y="2489110"/>
            <a:ext cx="3925078" cy="261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90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Mål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800" dirty="0" smtClean="0"/>
              <a:t>Forklare </a:t>
            </a:r>
            <a:r>
              <a:rPr lang="nb-NO" sz="2800" dirty="0" err="1" smtClean="0"/>
              <a:t>korleis</a:t>
            </a:r>
            <a:r>
              <a:rPr lang="nb-NO" sz="2800" dirty="0" smtClean="0"/>
              <a:t> </a:t>
            </a:r>
            <a:r>
              <a:rPr lang="nb-NO" sz="2800" dirty="0" err="1" smtClean="0"/>
              <a:t>dei</a:t>
            </a:r>
            <a:r>
              <a:rPr lang="nb-NO" sz="2800" dirty="0" smtClean="0"/>
              <a:t> to skriftspråka våre har utvikla seg fram til i dag</a:t>
            </a:r>
          </a:p>
          <a:p>
            <a:r>
              <a:rPr lang="nb-NO" sz="2800" dirty="0" err="1" smtClean="0"/>
              <a:t>Gjere</a:t>
            </a:r>
            <a:r>
              <a:rPr lang="nb-NO" sz="2800" dirty="0" smtClean="0"/>
              <a:t> greie for kva politisk grunnlag denne utviklinga har hatt</a:t>
            </a:r>
          </a:p>
          <a:p>
            <a:r>
              <a:rPr lang="nb-NO" sz="2800" dirty="0" smtClean="0"/>
              <a:t>Forklare tanken bak samnorskprosjektet og </a:t>
            </a:r>
            <a:r>
              <a:rPr lang="nb-NO" sz="2800" dirty="0" err="1" smtClean="0"/>
              <a:t>kvifor</a:t>
            </a:r>
            <a:r>
              <a:rPr lang="nb-NO" sz="2800" dirty="0" smtClean="0"/>
              <a:t> dette </a:t>
            </a:r>
            <a:r>
              <a:rPr lang="nb-NO" sz="2800" dirty="0" err="1" smtClean="0"/>
              <a:t>ikkje</a:t>
            </a:r>
            <a:r>
              <a:rPr lang="nb-NO" sz="2800" dirty="0" smtClean="0"/>
              <a:t> slo gjennom som </a:t>
            </a:r>
            <a:r>
              <a:rPr lang="nb-NO" sz="2800" dirty="0" err="1" smtClean="0"/>
              <a:t>språkleg</a:t>
            </a:r>
            <a:r>
              <a:rPr lang="nb-NO" sz="2800" dirty="0" smtClean="0"/>
              <a:t> norm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140055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8828"/>
            <a:ext cx="8229600" cy="1143000"/>
          </a:xfrm>
        </p:spPr>
        <p:txBody>
          <a:bodyPr/>
          <a:lstStyle/>
          <a:p>
            <a:r>
              <a:rPr lang="nb-NO" dirty="0" smtClean="0"/>
              <a:t>Inga ro i språkspørsmålet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Læreboknormalen 1959: justering av 1938-reforma</a:t>
            </a:r>
          </a:p>
          <a:p>
            <a:endParaRPr lang="nb-NO" dirty="0" smtClean="0"/>
          </a:p>
          <a:p>
            <a:r>
              <a:rPr lang="nb-NO" dirty="0" smtClean="0"/>
              <a:t>Riksmålsforbundet gir ut eiga ordbok </a:t>
            </a:r>
            <a:r>
              <a:rPr lang="nb-NO" dirty="0" err="1" smtClean="0"/>
              <a:t>fom</a:t>
            </a:r>
            <a:r>
              <a:rPr lang="nb-NO" dirty="0" smtClean="0"/>
              <a:t>. 1952, </a:t>
            </a:r>
            <a:r>
              <a:rPr lang="nb-NO" dirty="0" err="1" smtClean="0"/>
              <a:t>utan</a:t>
            </a:r>
            <a:r>
              <a:rPr lang="nb-NO" dirty="0" smtClean="0"/>
              <a:t> spor av radikalt bokmål</a:t>
            </a:r>
          </a:p>
          <a:p>
            <a:endParaRPr lang="nb-NO" dirty="0" smtClean="0"/>
          </a:p>
          <a:p>
            <a:r>
              <a:rPr lang="nb-NO" dirty="0" smtClean="0"/>
              <a:t>Nynorskfolket føler </a:t>
            </a:r>
            <a:r>
              <a:rPr lang="nb-NO" dirty="0" err="1" smtClean="0"/>
              <a:t>dei</a:t>
            </a:r>
            <a:r>
              <a:rPr lang="nb-NO" dirty="0" smtClean="0"/>
              <a:t> har ofra </a:t>
            </a:r>
            <a:r>
              <a:rPr lang="nb-NO" dirty="0" err="1" smtClean="0"/>
              <a:t>mykje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1960-talet: Vogt-komiteen</a:t>
            </a:r>
          </a:p>
          <a:p>
            <a:pPr marL="457200" lvl="1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84531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Norsk språkråd, 1972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Resultat av Vogt-komiteen</a:t>
            </a:r>
          </a:p>
          <a:p>
            <a:endParaRPr lang="nb-NO" dirty="0" smtClean="0"/>
          </a:p>
          <a:p>
            <a:r>
              <a:rPr lang="nb-NO" dirty="0" smtClean="0"/>
              <a:t>Språkpolitikken blir moderert:</a:t>
            </a:r>
          </a:p>
          <a:p>
            <a:endParaRPr lang="nb-NO" dirty="0" smtClean="0"/>
          </a:p>
          <a:p>
            <a:r>
              <a:rPr lang="nb-NO" dirty="0" smtClean="0"/>
              <a:t>Norsk språkråd skal </a:t>
            </a:r>
            <a:r>
              <a:rPr lang="nb-NO" dirty="0" err="1" smtClean="0"/>
              <a:t>ikkje</a:t>
            </a:r>
            <a:r>
              <a:rPr lang="nb-NO" dirty="0" smtClean="0"/>
              <a:t> aktivt </a:t>
            </a:r>
            <a:r>
              <a:rPr lang="nb-NO" dirty="0" err="1" smtClean="0"/>
              <a:t>fremje</a:t>
            </a:r>
            <a:r>
              <a:rPr lang="nb-NO" dirty="0" smtClean="0"/>
              <a:t> samling av </a:t>
            </a:r>
            <a:r>
              <a:rPr lang="nb-NO" dirty="0" err="1" smtClean="0"/>
              <a:t>dei</a:t>
            </a:r>
            <a:r>
              <a:rPr lang="nb-NO" dirty="0" smtClean="0"/>
              <a:t> to språka, men «støtte opp om» tiltak som kunne minske avstanden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9657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Samnorsken </a:t>
            </a:r>
            <a:r>
              <a:rPr lang="nb-NO" dirty="0" err="1" smtClean="0"/>
              <a:t>døyr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Radikale former vann aldri nok fram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1981: bokmål tok inn att former </a:t>
            </a:r>
            <a:r>
              <a:rPr lang="nb-NO" dirty="0" err="1" smtClean="0"/>
              <a:t>frå</a:t>
            </a:r>
            <a:r>
              <a:rPr lang="nb-NO" dirty="0" smtClean="0"/>
              <a:t> 1917-rettskrivinga</a:t>
            </a:r>
          </a:p>
          <a:p>
            <a:endParaRPr lang="nb-NO" dirty="0" smtClean="0"/>
          </a:p>
          <a:p>
            <a:r>
              <a:rPr lang="nb-NO" dirty="0"/>
              <a:t>Samnorsk sprang ut </a:t>
            </a:r>
            <a:r>
              <a:rPr lang="nb-NO" dirty="0" err="1"/>
              <a:t>frå</a:t>
            </a:r>
            <a:r>
              <a:rPr lang="nb-NO" dirty="0"/>
              <a:t> ei optimistisk tru  på at alt i samfunnet kan </a:t>
            </a:r>
            <a:r>
              <a:rPr lang="nb-NO" dirty="0" err="1"/>
              <a:t>planleggast</a:t>
            </a:r>
            <a:endParaRPr lang="nb-NO" dirty="0"/>
          </a:p>
          <a:p>
            <a:pPr lvl="1"/>
            <a:r>
              <a:rPr lang="nb-NO" dirty="0"/>
              <a:t>Men språk er også identitet og </a:t>
            </a:r>
            <a:r>
              <a:rPr lang="nb-NO" dirty="0" err="1" smtClean="0"/>
              <a:t>følelsar</a:t>
            </a:r>
            <a:endParaRPr lang="nb-NO" dirty="0" smtClean="0"/>
          </a:p>
          <a:p>
            <a:pPr lvl="1"/>
            <a:endParaRPr lang="nb-NO" dirty="0"/>
          </a:p>
          <a:p>
            <a:r>
              <a:rPr lang="nb-NO" dirty="0" smtClean="0"/>
              <a:t>Offisielt død i 2002</a:t>
            </a:r>
          </a:p>
          <a:p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371471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nb-NO" dirty="0" smtClean="0"/>
              <a:t>Kor står bokmålet i dag?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1981: tok inn att former </a:t>
            </a:r>
            <a:r>
              <a:rPr lang="nb-NO" dirty="0" err="1" smtClean="0"/>
              <a:t>frå</a:t>
            </a:r>
            <a:r>
              <a:rPr lang="nb-NO" dirty="0" smtClean="0"/>
              <a:t> 1917, som </a:t>
            </a:r>
            <a:r>
              <a:rPr lang="nb-NO" i="1" dirty="0" smtClean="0"/>
              <a:t>boken, solen, kastet</a:t>
            </a:r>
            <a:r>
              <a:rPr lang="nb-NO" dirty="0" smtClean="0"/>
              <a:t> osv.</a:t>
            </a:r>
          </a:p>
          <a:p>
            <a:endParaRPr lang="nb-NO" dirty="0" smtClean="0"/>
          </a:p>
          <a:p>
            <a:r>
              <a:rPr lang="nb-NO" dirty="0" smtClean="0"/>
              <a:t>2005: alle former er likestilte (klammene blir vekke)</a:t>
            </a:r>
          </a:p>
          <a:p>
            <a:endParaRPr lang="nb-NO" dirty="0" smtClean="0"/>
          </a:p>
          <a:p>
            <a:r>
              <a:rPr lang="nb-NO" dirty="0" smtClean="0"/>
              <a:t>Bruksprinsippet ligg til grunn for normering:</a:t>
            </a:r>
          </a:p>
          <a:p>
            <a:pPr lvl="1"/>
            <a:r>
              <a:rPr lang="nb-NO" dirty="0" smtClean="0"/>
              <a:t>Har </a:t>
            </a:r>
            <a:r>
              <a:rPr lang="nb-NO" dirty="0" err="1" smtClean="0"/>
              <a:t>teke</a:t>
            </a:r>
            <a:r>
              <a:rPr lang="nb-NO" dirty="0" smtClean="0"/>
              <a:t> inn både </a:t>
            </a:r>
            <a:r>
              <a:rPr lang="nb-NO" i="1" dirty="0" smtClean="0"/>
              <a:t>syv, bygget</a:t>
            </a:r>
            <a:r>
              <a:rPr lang="nb-NO" dirty="0" smtClean="0"/>
              <a:t>, </a:t>
            </a:r>
            <a:r>
              <a:rPr lang="nb-NO" i="1" dirty="0" smtClean="0"/>
              <a:t>brøyt</a:t>
            </a:r>
            <a:r>
              <a:rPr lang="nb-NO" dirty="0" smtClean="0"/>
              <a:t> og </a:t>
            </a:r>
            <a:r>
              <a:rPr lang="nb-NO" i="1" dirty="0" smtClean="0"/>
              <a:t>skøyt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1229079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Kor står nynorsken i dag?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nb-NO" sz="2400" dirty="0" smtClean="0"/>
              <a:t>Nynorsk er formelt, men </a:t>
            </a:r>
            <a:r>
              <a:rPr lang="nb-NO" sz="2400" dirty="0" err="1" smtClean="0"/>
              <a:t>ikkje</a:t>
            </a:r>
            <a:r>
              <a:rPr lang="nb-NO" sz="2400" dirty="0" smtClean="0"/>
              <a:t> reelt likestilt med bokmål</a:t>
            </a:r>
          </a:p>
          <a:p>
            <a:endParaRPr lang="nb-NO" sz="2400" dirty="0" smtClean="0"/>
          </a:p>
          <a:p>
            <a:r>
              <a:rPr lang="nb-NO" sz="2400" dirty="0" smtClean="0"/>
              <a:t>Språkrådet skal </a:t>
            </a:r>
            <a:r>
              <a:rPr lang="nb-NO" sz="2400" dirty="0" err="1" smtClean="0"/>
              <a:t>difor</a:t>
            </a:r>
            <a:r>
              <a:rPr lang="nb-NO" sz="2400" dirty="0" smtClean="0"/>
              <a:t> styrke «norsk språk generelt og den nynorske språkforma spesielt»</a:t>
            </a:r>
            <a:endParaRPr lang="nb-NO" sz="2400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946" y="3370773"/>
            <a:ext cx="312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1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Kor står nynorsken i dag (forts.)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I dag 13 % </a:t>
            </a:r>
            <a:r>
              <a:rPr lang="nb-NO" dirty="0" err="1" smtClean="0"/>
              <a:t>nynorskbrukarar</a:t>
            </a:r>
            <a:r>
              <a:rPr lang="nb-NO" dirty="0" smtClean="0"/>
              <a:t> i </a:t>
            </a:r>
            <a:r>
              <a:rPr lang="nb-NO" dirty="0" err="1" smtClean="0"/>
              <a:t>skulen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Samfunnsutviklinga: folk </a:t>
            </a:r>
            <a:r>
              <a:rPr lang="nb-NO" dirty="0" err="1" smtClean="0"/>
              <a:t>flyttar</a:t>
            </a:r>
            <a:r>
              <a:rPr lang="nb-NO" dirty="0" smtClean="0"/>
              <a:t> </a:t>
            </a:r>
            <a:r>
              <a:rPr lang="nb-NO" dirty="0" err="1" smtClean="0"/>
              <a:t>frå</a:t>
            </a:r>
            <a:r>
              <a:rPr lang="nb-NO" dirty="0" smtClean="0"/>
              <a:t> nynorskområde til bokmålsområde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Obligatorisk eller </a:t>
            </a:r>
            <a:r>
              <a:rPr lang="nb-NO" dirty="0" err="1" smtClean="0"/>
              <a:t>valfri</a:t>
            </a:r>
            <a:r>
              <a:rPr lang="nb-NO" dirty="0" smtClean="0"/>
              <a:t> sidemålsundervisning?</a:t>
            </a:r>
          </a:p>
          <a:p>
            <a:pPr lvl="1"/>
            <a:r>
              <a:rPr lang="nb-NO" dirty="0" err="1" smtClean="0"/>
              <a:t>Eit</a:t>
            </a:r>
            <a:r>
              <a:rPr lang="nb-NO" dirty="0" smtClean="0"/>
              <a:t> politisk spørsmål</a:t>
            </a:r>
          </a:p>
          <a:p>
            <a:pPr lvl="1"/>
            <a:r>
              <a:rPr lang="nb-NO" dirty="0" smtClean="0"/>
              <a:t>Statusen for sidemålet har </a:t>
            </a:r>
            <a:r>
              <a:rPr lang="nb-NO" dirty="0" err="1" smtClean="0"/>
              <a:t>konsekvensar</a:t>
            </a:r>
            <a:r>
              <a:rPr lang="nb-NO" dirty="0" smtClean="0"/>
              <a:t> for </a:t>
            </a:r>
            <a:r>
              <a:rPr lang="nb-NO" dirty="0" err="1" smtClean="0"/>
              <a:t>nynorskbrukarar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6057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Nynorsk rettskriving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/>
              <a:t>Teke</a:t>
            </a:r>
            <a:r>
              <a:rPr lang="nb-NO" dirty="0"/>
              <a:t> inn mange «</a:t>
            </a:r>
            <a:r>
              <a:rPr lang="nb-NO" dirty="0" err="1"/>
              <a:t>anbehetelse</a:t>
            </a:r>
            <a:r>
              <a:rPr lang="nb-NO" dirty="0"/>
              <a:t>-ord»: </a:t>
            </a:r>
          </a:p>
          <a:p>
            <a:pPr lvl="1"/>
            <a:r>
              <a:rPr lang="nb-NO" dirty="0"/>
              <a:t>Følelse, </a:t>
            </a:r>
            <a:r>
              <a:rPr lang="nb-NO" dirty="0" err="1"/>
              <a:t>leilegheit</a:t>
            </a:r>
            <a:r>
              <a:rPr lang="nb-NO" dirty="0"/>
              <a:t>, anta, </a:t>
            </a:r>
            <a:r>
              <a:rPr lang="nb-NO" dirty="0" smtClean="0"/>
              <a:t>bedra</a:t>
            </a:r>
          </a:p>
          <a:p>
            <a:pPr lvl="1"/>
            <a:endParaRPr lang="nb-NO" dirty="0"/>
          </a:p>
          <a:p>
            <a:r>
              <a:rPr lang="nb-NO" dirty="0" smtClean="0"/>
              <a:t>Stor </a:t>
            </a:r>
            <a:r>
              <a:rPr lang="nb-NO" dirty="0" err="1" smtClean="0"/>
              <a:t>valfridom</a:t>
            </a:r>
            <a:r>
              <a:rPr lang="nb-NO" dirty="0" smtClean="0"/>
              <a:t> pga. samnorskpolitikken</a:t>
            </a:r>
          </a:p>
          <a:p>
            <a:endParaRPr lang="nb-NO" dirty="0" smtClean="0"/>
          </a:p>
          <a:p>
            <a:r>
              <a:rPr lang="nb-NO" dirty="0" smtClean="0"/>
              <a:t>Kritikk pga. for stor </a:t>
            </a:r>
            <a:r>
              <a:rPr lang="nb-NO" dirty="0" err="1" smtClean="0"/>
              <a:t>valfridom</a:t>
            </a:r>
            <a:r>
              <a:rPr lang="nb-NO" dirty="0" smtClean="0"/>
              <a:t> </a:t>
            </a:r>
            <a:r>
              <a:rPr lang="nb-NO" dirty="0" smtClean="0">
                <a:sym typeface="Wingdings" panose="05000000000000000000" pitchFamily="2" charset="2"/>
              </a:rPr>
              <a:t> reform i 2012</a:t>
            </a:r>
          </a:p>
          <a:p>
            <a:endParaRPr lang="nb-NO" dirty="0" smtClean="0">
              <a:sym typeface="Wingdings" panose="05000000000000000000" pitchFamily="2" charset="2"/>
            </a:endParaRPr>
          </a:p>
          <a:p>
            <a:r>
              <a:rPr lang="nb-NO" dirty="0" smtClean="0">
                <a:sym typeface="Wingdings" panose="05000000000000000000" pitchFamily="2" charset="2"/>
              </a:rPr>
              <a:t>2012-reforma: bruksprinsippet ligg til grunn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i-målet forsvinn</a:t>
            </a: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Mindre </a:t>
            </a:r>
            <a:r>
              <a:rPr lang="nb-NO" dirty="0" err="1" smtClean="0">
                <a:sym typeface="Wingdings" panose="05000000000000000000" pitchFamily="2" charset="2"/>
              </a:rPr>
              <a:t>valfridom</a:t>
            </a:r>
            <a:endParaRPr lang="nb-NO" dirty="0" smtClean="0">
              <a:sym typeface="Wingdings" panose="05000000000000000000" pitchFamily="2" charset="2"/>
            </a:endParaRPr>
          </a:p>
          <a:p>
            <a:pPr lvl="1"/>
            <a:r>
              <a:rPr lang="nb-NO" dirty="0" smtClean="0">
                <a:sym typeface="Wingdings" panose="05000000000000000000" pitchFamily="2" charset="2"/>
              </a:rPr>
              <a:t>Alle former er likestilte 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683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Nynorsk som bruksspråk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err="1" smtClean="0"/>
              <a:t>Vanskelegare</a:t>
            </a:r>
            <a:r>
              <a:rPr lang="nb-NO" dirty="0" smtClean="0"/>
              <a:t> å bruke det minst brukte språket – kjent også </a:t>
            </a:r>
            <a:r>
              <a:rPr lang="nb-NO" dirty="0" err="1" smtClean="0"/>
              <a:t>frå</a:t>
            </a:r>
            <a:r>
              <a:rPr lang="nb-NO" dirty="0" smtClean="0"/>
              <a:t> andre land med to språk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Livskraftig språk med </a:t>
            </a:r>
            <a:r>
              <a:rPr lang="nb-NO" dirty="0" err="1" smtClean="0"/>
              <a:t>levande</a:t>
            </a:r>
            <a:r>
              <a:rPr lang="nb-NO" dirty="0" smtClean="0"/>
              <a:t> litteratur</a:t>
            </a:r>
          </a:p>
          <a:p>
            <a:endParaRPr lang="nb-NO" dirty="0" smtClean="0"/>
          </a:p>
          <a:p>
            <a:r>
              <a:rPr lang="nb-NO" dirty="0" err="1" smtClean="0"/>
              <a:t>Ikkje</a:t>
            </a:r>
            <a:r>
              <a:rPr lang="nb-NO" dirty="0" smtClean="0"/>
              <a:t> </a:t>
            </a:r>
            <a:r>
              <a:rPr lang="nb-NO" dirty="0" err="1" smtClean="0"/>
              <a:t>tillete</a:t>
            </a:r>
            <a:r>
              <a:rPr lang="nb-NO" dirty="0" smtClean="0"/>
              <a:t> på redaksjonell plass i </a:t>
            </a:r>
            <a:r>
              <a:rPr lang="nb-NO" i="1" dirty="0" smtClean="0"/>
              <a:t>VG, Dagbladet </a:t>
            </a:r>
            <a:r>
              <a:rPr lang="nb-NO" dirty="0" smtClean="0"/>
              <a:t>og </a:t>
            </a:r>
            <a:r>
              <a:rPr lang="nb-NO" i="1" dirty="0" smtClean="0"/>
              <a:t>Aftenposten</a:t>
            </a:r>
          </a:p>
          <a:p>
            <a:endParaRPr lang="nb-NO" dirty="0" smtClean="0"/>
          </a:p>
          <a:p>
            <a:r>
              <a:rPr lang="nb-NO" dirty="0" err="1" smtClean="0"/>
              <a:t>Tillete</a:t>
            </a:r>
            <a:r>
              <a:rPr lang="nb-NO" dirty="0" smtClean="0"/>
              <a:t> på redaksjonell plass i </a:t>
            </a:r>
            <a:r>
              <a:rPr lang="nb-NO" i="1" dirty="0" smtClean="0"/>
              <a:t>Dagsavisen, Vårt Land, Nationen og Klassekampen</a:t>
            </a:r>
            <a:endParaRPr lang="nb-NO" i="1" dirty="0"/>
          </a:p>
        </p:txBody>
      </p:sp>
    </p:spTree>
    <p:extLst>
      <p:ext uri="{BB962C8B-B14F-4D97-AF65-F5344CB8AC3E}">
        <p14:creationId xmlns:p14="http://schemas.microsoft.com/office/powerpoint/2010/main" val="27125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Den </a:t>
            </a:r>
            <a:r>
              <a:rPr lang="nb-NO" dirty="0" err="1" smtClean="0"/>
              <a:t>språklege</a:t>
            </a:r>
            <a:r>
              <a:rPr lang="nb-NO" dirty="0" smtClean="0"/>
              <a:t> framtida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Påverknad </a:t>
            </a:r>
            <a:r>
              <a:rPr lang="nb-NO" dirty="0" err="1" smtClean="0"/>
              <a:t>frå</a:t>
            </a:r>
            <a:r>
              <a:rPr lang="nb-NO" dirty="0" smtClean="0"/>
              <a:t> engelsk – domenetap </a:t>
            </a:r>
            <a:r>
              <a:rPr lang="nb-NO" dirty="0" err="1" smtClean="0"/>
              <a:t>innan</a:t>
            </a:r>
            <a:r>
              <a:rPr lang="nb-NO" dirty="0" smtClean="0"/>
              <a:t> akademia, teknologi og populærkultur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err="1" smtClean="0"/>
              <a:t>Daglegspråket</a:t>
            </a:r>
            <a:r>
              <a:rPr lang="nb-NO" dirty="0" smtClean="0"/>
              <a:t> er neppe truga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Engelske lån: </a:t>
            </a:r>
          </a:p>
          <a:p>
            <a:pPr lvl="1"/>
            <a:r>
              <a:rPr lang="nb-NO" i="1" dirty="0" smtClean="0"/>
              <a:t>Det suger!</a:t>
            </a:r>
            <a:r>
              <a:rPr lang="nb-NO" dirty="0" smtClean="0"/>
              <a:t> </a:t>
            </a:r>
            <a:r>
              <a:rPr lang="nb-NO" dirty="0" err="1" smtClean="0"/>
              <a:t>Forandrar</a:t>
            </a:r>
            <a:r>
              <a:rPr lang="nb-NO" dirty="0" smtClean="0"/>
              <a:t> syntaksen vår</a:t>
            </a:r>
          </a:p>
          <a:p>
            <a:pPr lvl="1"/>
            <a:r>
              <a:rPr lang="nb-NO" i="1" dirty="0" smtClean="0"/>
              <a:t>Nice</a:t>
            </a:r>
            <a:r>
              <a:rPr lang="nb-NO" dirty="0" smtClean="0"/>
              <a:t> og </a:t>
            </a:r>
            <a:r>
              <a:rPr lang="nb-NO" i="1" dirty="0" smtClean="0"/>
              <a:t>sound </a:t>
            </a:r>
            <a:r>
              <a:rPr lang="nb-NO" dirty="0" err="1"/>
              <a:t>f</a:t>
            </a:r>
            <a:r>
              <a:rPr lang="nb-NO" dirty="0" err="1" smtClean="0"/>
              <a:t>orandrar</a:t>
            </a:r>
            <a:r>
              <a:rPr lang="nb-NO" dirty="0" smtClean="0"/>
              <a:t> uttalen vår</a:t>
            </a:r>
            <a:endParaRPr lang="nb-NO" i="1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8676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Førlesing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err="1" smtClean="0"/>
              <a:t>Korleis</a:t>
            </a:r>
            <a:r>
              <a:rPr lang="nb-NO" sz="2400" dirty="0" smtClean="0"/>
              <a:t> er den </a:t>
            </a:r>
            <a:r>
              <a:rPr lang="nb-NO" sz="2400" dirty="0" err="1" smtClean="0"/>
              <a:t>språklege</a:t>
            </a:r>
            <a:r>
              <a:rPr lang="nb-NO" sz="2400" dirty="0" smtClean="0"/>
              <a:t> situasjonen i </a:t>
            </a:r>
            <a:r>
              <a:rPr lang="nb-NO" sz="2400" dirty="0" err="1" smtClean="0"/>
              <a:t>Noreg</a:t>
            </a:r>
            <a:r>
              <a:rPr lang="nb-NO" sz="2400" dirty="0" smtClean="0"/>
              <a:t> på slutten av 1800-talet? Finn notat </a:t>
            </a:r>
            <a:r>
              <a:rPr lang="nb-NO" sz="2400" dirty="0" err="1" smtClean="0"/>
              <a:t>frå</a:t>
            </a:r>
            <a:r>
              <a:rPr lang="nb-NO" sz="2400" dirty="0" smtClean="0"/>
              <a:t> i fjor eller søk på nettet.</a:t>
            </a:r>
          </a:p>
          <a:p>
            <a:r>
              <a:rPr lang="nb-NO" sz="2400" dirty="0" smtClean="0"/>
              <a:t>Kva forstår du med omgrepet samnorsk?</a:t>
            </a:r>
          </a:p>
          <a:p>
            <a:r>
              <a:rPr lang="nb-NO" sz="2400" dirty="0" smtClean="0"/>
              <a:t>Kva vil du </a:t>
            </a:r>
            <a:r>
              <a:rPr lang="nb-NO" sz="2400" dirty="0" err="1" smtClean="0"/>
              <a:t>seie</a:t>
            </a:r>
            <a:r>
              <a:rPr lang="nb-NO" sz="2400" dirty="0" smtClean="0"/>
              <a:t> er </a:t>
            </a:r>
            <a:r>
              <a:rPr lang="nb-NO" sz="2400" dirty="0" err="1" smtClean="0"/>
              <a:t>hovudforskjellen</a:t>
            </a:r>
            <a:r>
              <a:rPr lang="nb-NO" sz="2400" dirty="0" smtClean="0"/>
              <a:t> mellom nynorsk </a:t>
            </a:r>
            <a:r>
              <a:rPr lang="nb-NO" sz="2400" smtClean="0"/>
              <a:t>og bokmål?</a:t>
            </a:r>
            <a:endParaRPr lang="nb-NO" sz="2400"/>
          </a:p>
        </p:txBody>
      </p:sp>
    </p:spTree>
    <p:extLst>
      <p:ext uri="{BB962C8B-B14F-4D97-AF65-F5344CB8AC3E}">
        <p14:creationId xmlns:p14="http://schemas.microsoft.com/office/powerpoint/2010/main" val="124468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tel 1"/>
          <p:cNvSpPr txBox="1">
            <a:spLocks/>
          </p:cNvSpPr>
          <p:nvPr/>
        </p:nvSpPr>
        <p:spPr>
          <a:xfrm>
            <a:off x="251520" y="-27384"/>
            <a:ext cx="8352928" cy="125999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hangingPunct="0">
              <a:tabLst>
                <a:tab pos="355683" algn="l"/>
                <a:tab pos="711357" algn="l"/>
                <a:tab pos="1066684" algn="l"/>
                <a:tab pos="1422358" algn="l"/>
                <a:tab pos="1778041" algn="l"/>
                <a:tab pos="2133715" algn="l"/>
                <a:tab pos="2489042" algn="l"/>
                <a:tab pos="2844716" algn="l"/>
                <a:tab pos="3200400" algn="l"/>
                <a:tab pos="3556083" algn="l"/>
                <a:tab pos="3911757" algn="l"/>
                <a:tab pos="4267084" algn="l"/>
              </a:tabLst>
            </a:pP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To skriftspråk i </a:t>
            </a:r>
            <a:r>
              <a:rPr lang="nb-NO" sz="4000" b="1" dirty="0" err="1" smtClean="0">
                <a:solidFill>
                  <a:schemeClr val="tx1"/>
                </a:solidFill>
                <a:latin typeface="Calibri" pitchFamily="34"/>
              </a:rPr>
              <a:t>eit</a:t>
            </a:r>
            <a:r>
              <a:rPr lang="nb-NO" sz="4000" b="1" dirty="0" smtClean="0">
                <a:solidFill>
                  <a:schemeClr val="tx1"/>
                </a:solidFill>
                <a:latin typeface="Calibri" pitchFamily="34"/>
              </a:rPr>
              <a:t> nytt århundre</a:t>
            </a:r>
            <a:endParaRPr lang="nb-NO" sz="4000" b="1" dirty="0">
              <a:solidFill>
                <a:schemeClr val="tx1"/>
              </a:solidFill>
              <a:latin typeface="Calibri" pitchFamily="34"/>
            </a:endParaRPr>
          </a:p>
        </p:txBody>
      </p:sp>
      <p:sp>
        <p:nvSpPr>
          <p:cNvPr id="5" name="TekstSylinder 4"/>
          <p:cNvSpPr txBox="1"/>
          <p:nvPr/>
        </p:nvSpPr>
        <p:spPr>
          <a:xfrm>
            <a:off x="1187624" y="1628800"/>
            <a:ext cx="63326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Framleis uro i språksaka, tre ulike prosjekt:</a:t>
            </a:r>
          </a:p>
          <a:p>
            <a:endParaRPr lang="nb-NO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Landsmål/ nynorsk som </a:t>
            </a:r>
            <a:r>
              <a:rPr lang="nb-NO" sz="2400" dirty="0" err="1" smtClean="0"/>
              <a:t>einaste</a:t>
            </a:r>
            <a:r>
              <a:rPr lang="nb-NO" sz="2400" dirty="0" smtClean="0"/>
              <a:t>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Riksmål/  bokmål som </a:t>
            </a:r>
            <a:r>
              <a:rPr lang="nb-NO" sz="2400" dirty="0" err="1" smtClean="0"/>
              <a:t>einaste</a:t>
            </a:r>
            <a:r>
              <a:rPr lang="nb-NO" sz="2400" dirty="0" smtClean="0"/>
              <a:t>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Samnorsk  som </a:t>
            </a:r>
            <a:r>
              <a:rPr lang="nb-NO" sz="2400" dirty="0" err="1" smtClean="0"/>
              <a:t>einaste</a:t>
            </a:r>
            <a:r>
              <a:rPr lang="nb-NO" sz="2400" dirty="0" smtClean="0"/>
              <a:t> språk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 smtClean="0"/>
          </a:p>
        </p:txBody>
      </p:sp>
    </p:spTree>
    <p:extLst>
      <p:ext uri="{BB962C8B-B14F-4D97-AF65-F5344CB8AC3E}">
        <p14:creationId xmlns:p14="http://schemas.microsoft.com/office/powerpoint/2010/main" val="48020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26480"/>
            <a:ext cx="8229600" cy="1143000"/>
          </a:xfrm>
        </p:spPr>
        <p:txBody>
          <a:bodyPr/>
          <a:lstStyle/>
          <a:p>
            <a:r>
              <a:rPr lang="nb-NO" dirty="0" smtClean="0"/>
              <a:t>Konfliktlinjer </a:t>
            </a:r>
            <a:r>
              <a:rPr lang="nb-NO" dirty="0" err="1" smtClean="0"/>
              <a:t>veks</a:t>
            </a:r>
            <a:r>
              <a:rPr lang="nb-NO" dirty="0" smtClean="0"/>
              <a:t> fram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Nasjonale </a:t>
            </a:r>
            <a:r>
              <a:rPr lang="nb-NO" dirty="0" err="1" smtClean="0"/>
              <a:t>straumar</a:t>
            </a:r>
            <a:r>
              <a:rPr lang="nb-NO" dirty="0" smtClean="0"/>
              <a:t> etter 1905</a:t>
            </a:r>
          </a:p>
          <a:p>
            <a:pPr lvl="1"/>
            <a:r>
              <a:rPr lang="nb-NO" dirty="0" err="1" smtClean="0"/>
              <a:t>Dragestil</a:t>
            </a:r>
            <a:r>
              <a:rPr lang="nb-NO" dirty="0" smtClean="0"/>
              <a:t>, bunad, </a:t>
            </a:r>
            <a:r>
              <a:rPr lang="nb-NO" dirty="0" err="1" smtClean="0"/>
              <a:t>polarheltar</a:t>
            </a:r>
            <a:endParaRPr lang="nb-NO" dirty="0" smtClean="0"/>
          </a:p>
          <a:p>
            <a:pPr lvl="1"/>
            <a:r>
              <a:rPr lang="nb-NO" dirty="0" smtClean="0"/>
              <a:t>Positivt for framveksten av nynorsk</a:t>
            </a:r>
          </a:p>
          <a:p>
            <a:pPr lvl="1"/>
            <a:endParaRPr lang="nb-NO" dirty="0" smtClean="0"/>
          </a:p>
          <a:p>
            <a:r>
              <a:rPr lang="nb-NO" dirty="0" err="1" smtClean="0"/>
              <a:t>Arbeidarane</a:t>
            </a:r>
            <a:r>
              <a:rPr lang="nb-NO" dirty="0" smtClean="0"/>
              <a:t> på frammarsj</a:t>
            </a:r>
          </a:p>
          <a:p>
            <a:pPr lvl="1"/>
            <a:r>
              <a:rPr lang="nb-NO" dirty="0" smtClean="0"/>
              <a:t>Industrialisering</a:t>
            </a:r>
          </a:p>
          <a:p>
            <a:pPr lvl="1"/>
            <a:r>
              <a:rPr lang="nb-NO" dirty="0" smtClean="0"/>
              <a:t>Får politisk makt</a:t>
            </a:r>
          </a:p>
          <a:p>
            <a:pPr lvl="1"/>
            <a:r>
              <a:rPr lang="nb-NO" dirty="0" smtClean="0"/>
              <a:t>Får tyding for samnorskprosjektet</a:t>
            </a:r>
          </a:p>
          <a:p>
            <a:pPr marL="457200" lvl="1" indent="0">
              <a:buNone/>
            </a:pPr>
            <a:endParaRPr lang="nb-NO" dirty="0" smtClean="0"/>
          </a:p>
        </p:txBody>
      </p:sp>
    </p:spTree>
    <p:extLst>
      <p:ext uri="{BB962C8B-B14F-4D97-AF65-F5344CB8AC3E}">
        <p14:creationId xmlns:p14="http://schemas.microsoft.com/office/powerpoint/2010/main" val="80276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8828"/>
            <a:ext cx="8229600" cy="1143000"/>
          </a:xfrm>
        </p:spPr>
        <p:txBody>
          <a:bodyPr/>
          <a:lstStyle/>
          <a:p>
            <a:r>
              <a:rPr lang="nb-NO" dirty="0" smtClean="0"/>
              <a:t>Tre politiske </a:t>
            </a:r>
            <a:r>
              <a:rPr lang="nb-NO" dirty="0" err="1" smtClean="0"/>
              <a:t>hovudleirar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b="1" dirty="0" smtClean="0">
                <a:solidFill>
                  <a:schemeClr val="accent3"/>
                </a:solidFill>
              </a:rPr>
              <a:t>Venstre</a:t>
            </a:r>
            <a:r>
              <a:rPr lang="nb-NO" dirty="0" smtClean="0"/>
              <a:t> – bønder og liberale - støtta nynorsk og samnorsk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b="1" dirty="0" smtClean="0">
                <a:solidFill>
                  <a:schemeClr val="tx2"/>
                </a:solidFill>
              </a:rPr>
              <a:t>Høgre</a:t>
            </a:r>
            <a:r>
              <a:rPr lang="nb-NO" dirty="0" smtClean="0"/>
              <a:t> – </a:t>
            </a:r>
            <a:r>
              <a:rPr lang="nb-NO" dirty="0" err="1" smtClean="0"/>
              <a:t>borgarskapet</a:t>
            </a:r>
            <a:r>
              <a:rPr lang="nb-NO" dirty="0" smtClean="0"/>
              <a:t> - støtta riksmål</a:t>
            </a:r>
          </a:p>
          <a:p>
            <a:endParaRPr lang="nb-NO" dirty="0" smtClean="0"/>
          </a:p>
          <a:p>
            <a:r>
              <a:rPr lang="nb-NO" b="1" dirty="0" err="1" smtClean="0">
                <a:solidFill>
                  <a:srgbClr val="C00000"/>
                </a:solidFill>
              </a:rPr>
              <a:t>Arbeidarpartiet</a:t>
            </a:r>
            <a:r>
              <a:rPr lang="nb-NO" dirty="0" smtClean="0"/>
              <a:t> – </a:t>
            </a:r>
            <a:r>
              <a:rPr lang="nb-NO" dirty="0" err="1" smtClean="0"/>
              <a:t>arbeidarane</a:t>
            </a:r>
            <a:r>
              <a:rPr lang="nb-NO" dirty="0" smtClean="0"/>
              <a:t> – støtta samnorsk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1187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nb-NO" dirty="0" smtClean="0"/>
              <a:t>1900-1945</a:t>
            </a:r>
            <a:r>
              <a:rPr lang="nb-NO" dirty="0"/>
              <a:t>: </a:t>
            </a:r>
            <a:r>
              <a:rPr lang="nb-NO" dirty="0" smtClean="0"/>
              <a:t>framgang for nynorsk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nb-NO" dirty="0" smtClean="0"/>
              <a:t>Sterk nasjonalfølelse</a:t>
            </a:r>
          </a:p>
          <a:p>
            <a:pPr marL="0" indent="0">
              <a:buNone/>
            </a:pPr>
            <a:endParaRPr lang="nb-NO" dirty="0" smtClean="0"/>
          </a:p>
          <a:p>
            <a:r>
              <a:rPr lang="nb-NO" dirty="0" smtClean="0"/>
              <a:t>Mange viktige </a:t>
            </a:r>
            <a:r>
              <a:rPr lang="nb-NO" dirty="0" err="1" smtClean="0"/>
              <a:t>personar</a:t>
            </a:r>
            <a:r>
              <a:rPr lang="nb-NO" dirty="0" smtClean="0"/>
              <a:t> støtta nynorsk</a:t>
            </a:r>
          </a:p>
          <a:p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156" y="2994719"/>
            <a:ext cx="6098543" cy="300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1900 – 1945: framgang for nynorsk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Dei </a:t>
            </a:r>
            <a:r>
              <a:rPr lang="nb-NO" dirty="0" err="1"/>
              <a:t>språklege</a:t>
            </a:r>
            <a:r>
              <a:rPr lang="nb-NO" dirty="0"/>
              <a:t> reformene førte til målskifte</a:t>
            </a:r>
          </a:p>
          <a:p>
            <a:endParaRPr lang="nb-NO" dirty="0"/>
          </a:p>
          <a:p>
            <a:r>
              <a:rPr lang="nb-NO" dirty="0"/>
              <a:t>Nynorsk obligatorisk til artium og i </a:t>
            </a:r>
            <a:r>
              <a:rPr lang="nb-NO" dirty="0" err="1"/>
              <a:t>lærarstudiet</a:t>
            </a:r>
            <a:endParaRPr lang="nb-NO" dirty="0"/>
          </a:p>
          <a:p>
            <a:endParaRPr lang="nb-NO" dirty="0"/>
          </a:p>
          <a:p>
            <a:r>
              <a:rPr lang="nb-NO" dirty="0"/>
              <a:t>1930: Mållova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836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1945 – 2015: tilbakegang og stabilitet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nb-NO" sz="2400" dirty="0" smtClean="0"/>
              <a:t>Koplinga til det nasjonale vart problematisk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Nedgang for Venstre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AP mindre interessert i nynorsk: ny tid med nye </a:t>
            </a:r>
            <a:r>
              <a:rPr lang="nb-NO" sz="2400" dirty="0" err="1" smtClean="0"/>
              <a:t>utfordringar</a:t>
            </a: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Mangla </a:t>
            </a:r>
            <a:r>
              <a:rPr lang="nb-NO" sz="2400" dirty="0" err="1" smtClean="0"/>
              <a:t>ein</a:t>
            </a:r>
            <a:r>
              <a:rPr lang="nb-NO" sz="2400" dirty="0" smtClean="0"/>
              <a:t> nynorsk urban identitet</a:t>
            </a:r>
          </a:p>
          <a:p>
            <a:endParaRPr lang="nb-NO" sz="2400" dirty="0" smtClean="0"/>
          </a:p>
          <a:p>
            <a:r>
              <a:rPr lang="nb-NO" sz="2400" dirty="0" smtClean="0"/>
              <a:t>Ingen nynorsk i rikspressa</a:t>
            </a:r>
          </a:p>
        </p:txBody>
      </p:sp>
    </p:spTree>
    <p:extLst>
      <p:ext uri="{BB962C8B-B14F-4D97-AF65-F5344CB8AC3E}">
        <p14:creationId xmlns:p14="http://schemas.microsoft.com/office/powerpoint/2010/main" val="318044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rtekst_m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rtekst vg3_mal" id="{A45AD77C-58F1-4BF0-A6E1-6EC2842BFEC3}" vid="{C8B7DE39-09A2-4AAC-B059-7760F14B4C0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 vg3_mal</Template>
  <TotalTime>25</TotalTime>
  <Words>863</Words>
  <Application>Microsoft Office PowerPoint</Application>
  <PresentationFormat>Skjermfremvisning (4:3)</PresentationFormat>
  <Paragraphs>173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29" baseType="lpstr">
      <vt:lpstr>Intertekst_mal</vt:lpstr>
      <vt:lpstr>Kapittel 11 Språkhistoria frå 1900 til i dag</vt:lpstr>
      <vt:lpstr>Mål</vt:lpstr>
      <vt:lpstr>Førlesing</vt:lpstr>
      <vt:lpstr>PowerPoint-presentasjon</vt:lpstr>
      <vt:lpstr>Konfliktlinjer veks fram</vt:lpstr>
      <vt:lpstr>Tre politiske hovudleirar</vt:lpstr>
      <vt:lpstr>1900-1945: framgang for nynorsk</vt:lpstr>
      <vt:lpstr>1900 – 1945: framgang for nynorsk</vt:lpstr>
      <vt:lpstr>1945 – 2015: tilbakegang og stabilitet</vt:lpstr>
      <vt:lpstr>Samnorsk – draumen om eitt norsk skriftspråk</vt:lpstr>
      <vt:lpstr>Valfridommen kjem inn i språket</vt:lpstr>
      <vt:lpstr>1917 – eit forsøk på frivillig endring</vt:lpstr>
      <vt:lpstr>Ein sosial dimensjon i språkkampen</vt:lpstr>
      <vt:lpstr>1938-reforma</vt:lpstr>
      <vt:lpstr>1938-reforma</vt:lpstr>
      <vt:lpstr>Før og etter 1938</vt:lpstr>
      <vt:lpstr>Etterkrigstid – protest mot samnorsk</vt:lpstr>
      <vt:lpstr>Arnulf Øverland</vt:lpstr>
      <vt:lpstr>Foreldreaksjonen mot samnorsk</vt:lpstr>
      <vt:lpstr>Inga ro i språkspørsmålet</vt:lpstr>
      <vt:lpstr>Norsk språkråd, 1972</vt:lpstr>
      <vt:lpstr>Samnorsken døyr</vt:lpstr>
      <vt:lpstr>Kor står bokmålet i dag?</vt:lpstr>
      <vt:lpstr>Kor står nynorsken i dag?</vt:lpstr>
      <vt:lpstr>Kor står nynorsken i dag (forts.)</vt:lpstr>
      <vt:lpstr>Nynorsk rettskriving</vt:lpstr>
      <vt:lpstr>Nynorsk som bruksspråk</vt:lpstr>
      <vt:lpstr>Den språklege framtida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Astrid Kleiveland</dc:creator>
  <cp:lastModifiedBy>Malgorzata Golinska</cp:lastModifiedBy>
  <cp:revision>7</cp:revision>
  <dcterms:created xsi:type="dcterms:W3CDTF">2015-06-30T09:09:32Z</dcterms:created>
  <dcterms:modified xsi:type="dcterms:W3CDTF">2015-12-22T08:30:05Z</dcterms:modified>
</cp:coreProperties>
</file>