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07.04.2016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21582" y="2130425"/>
            <a:ext cx="85496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>
                <a:solidFill>
                  <a:srgbClr val="85CEBC"/>
                </a:solidFill>
              </a:rPr>
              <a:t>|</a:t>
            </a: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Norsk og andre </a:t>
            </a:r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språk </a:t>
            </a:r>
            <a:endParaRPr lang="nn-NO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115616" y="2505397"/>
            <a:ext cx="792088" cy="720080"/>
          </a:xfrm>
          <a:prstGeom prst="ellipse">
            <a:avLst/>
          </a:prstGeom>
          <a:solidFill>
            <a:srgbClr val="85CEBC"/>
          </a:solidFill>
          <a:ln>
            <a:solidFill>
              <a:srgbClr val="85CE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Det norske språket har mange </a:t>
            </a:r>
            <a:r>
              <a:rPr lang="nb-NO" dirty="0" err="1" smtClean="0"/>
              <a:t>likskapar</a:t>
            </a:r>
            <a:r>
              <a:rPr lang="nb-NO" dirty="0" smtClean="0"/>
              <a:t> med </a:t>
            </a:r>
            <a:r>
              <a:rPr lang="nb-NO" dirty="0"/>
              <a:t>andre språk, spesielt med andre nordiske språk.</a:t>
            </a:r>
          </a:p>
          <a:p>
            <a:r>
              <a:rPr lang="nb-NO" dirty="0"/>
              <a:t>Vi skal </a:t>
            </a:r>
            <a:r>
              <a:rPr lang="nb-NO" dirty="0" smtClean="0"/>
              <a:t>sjå på både </a:t>
            </a:r>
            <a:r>
              <a:rPr lang="nb-NO" dirty="0" err="1" smtClean="0"/>
              <a:t>likskapar</a:t>
            </a:r>
            <a:r>
              <a:rPr lang="nb-NO" dirty="0" smtClean="0"/>
              <a:t> og skilnader mellom </a:t>
            </a:r>
            <a:r>
              <a:rPr lang="nb-NO" dirty="0"/>
              <a:t>norsk og andre språk.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0859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Vokalar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norsk er det ni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vokalar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A, E, I, O, U, Y, Æ, Ø og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Å.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nb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På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fleste språk er det færre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vokalar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På engelsk: Seks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vokalar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8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Norske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vokalar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vanskeleg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å uttale for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utlendingar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Særleg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 lange u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-en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 i </a:t>
            </a:r>
            <a:r>
              <a:rPr lang="nb-NO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gud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og </a:t>
            </a:r>
            <a:r>
              <a:rPr lang="nb-NO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er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sjeldan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andre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språk.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9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Kvifor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skal 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 lære dette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 kan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til god hjelp i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samband med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læring av andre språk.</a:t>
            </a:r>
          </a:p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 kan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gjere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enklare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å forstå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kvifor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det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vanskeleg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å lære seg norsk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dersom man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ikkje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 det som morsmål.</a:t>
            </a: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Dei 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indoeuropeiske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språka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539175"/>
              </p:ext>
            </p:extLst>
          </p:nvPr>
        </p:nvGraphicFramePr>
        <p:xfrm>
          <a:off x="2123722" y="1397000"/>
          <a:ext cx="4464501" cy="472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3" imgW="11987280" imgH="12698280" progId="Photoshop.Image.13">
                  <p:embed/>
                </p:oleObj>
              </mc:Choice>
              <mc:Fallback>
                <p:oleObj name="Image" r:id="rId3" imgW="11987280" imgH="12698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2" y="1397000"/>
                        <a:ext cx="4464501" cy="472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14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Språkfamiliar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Dei språka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 er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beslekta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kvarandre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 i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same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språkfamilie.</a:t>
            </a:r>
          </a:p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finn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igjen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versjonar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same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 i den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same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språkfamilien. 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8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85800" y="20596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Substantivet  </a:t>
            </a:r>
            <a:r>
              <a:rPr lang="nb-NO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månad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talordet </a:t>
            </a:r>
            <a:r>
              <a:rPr lang="nb-N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 forskjellige indoeuropeiske språk 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18" y="3701088"/>
            <a:ext cx="556828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Andre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språkfamiliar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Finsk-ugrisk: Her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finn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 samisk, finsk, estisk og ungarsk.</a:t>
            </a:r>
          </a:p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Semittisk: Her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finn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 arabisk og hebraisk. 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0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Ordrekkjefølgja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Norsk er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eit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SVO-språk: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Subjektet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kjem føre verbalet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som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kjem føre  objektet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nb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Guten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kjøper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eple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7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nb-NO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Ordrekkjefølgja</a:t>
            </a:r>
            <a:r>
              <a:rPr lang="nb-NO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 forskjellig i forskjellige språk: </a:t>
            </a:r>
            <a:endParaRPr lang="nn-NO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2348880"/>
            <a:ext cx="6984776" cy="25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7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Ordlaging: </a:t>
            </a:r>
            <a:r>
              <a:rPr lang="nb-NO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Samskriving</a:t>
            </a:r>
            <a:r>
              <a:rPr lang="nb-N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eller særskriving?</a:t>
            </a:r>
            <a:endParaRPr lang="nn-NO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norsk «limer» vi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saman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substantiva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slik at det blir </a:t>
            </a:r>
            <a:r>
              <a:rPr lang="nb-NO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jernbanestasjon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b-NO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busshaldeplass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osv. På engelsk og mange andre språk blir slike ord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skrivne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 </a:t>
            </a:r>
            <a:r>
              <a:rPr lang="nb-N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fleire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ord: </a:t>
            </a:r>
            <a:r>
              <a:rPr lang="nb-NO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railway</a:t>
            </a:r>
            <a:r>
              <a:rPr lang="nb-NO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station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b-NO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 </a:t>
            </a:r>
            <a:r>
              <a:rPr lang="nb-NO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stop</a:t>
            </a:r>
            <a:endParaRPr lang="pl-PL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27227"/>
      </p:ext>
    </p:extLst>
  </p:cSld>
  <p:clrMapOvr>
    <a:masterClrMapping/>
  </p:clrMapOvr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p 1 LÆR LETTERE" id="{7A70B40D-982E-440D-91A3-9DA2B55D3BB1}" vid="{6A13B3E3-B4F5-4BD3-A69C-F1DE172CA5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274</Words>
  <Application>Microsoft Office PowerPoint</Application>
  <PresentationFormat>Skjermfremvisning (4:3)</PresentationFormat>
  <Paragraphs>30</Paragraphs>
  <Slides>11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Signatur_mal</vt:lpstr>
      <vt:lpstr>Image</vt:lpstr>
      <vt:lpstr>PowerPoint-presentasjon</vt:lpstr>
      <vt:lpstr>Kvifor skal vi lære dette?</vt:lpstr>
      <vt:lpstr>Dei indoeuropeiske språka</vt:lpstr>
      <vt:lpstr>Språkfamiliar</vt:lpstr>
      <vt:lpstr>PowerPoint-presentasjon</vt:lpstr>
      <vt:lpstr>Andre språkfamiliar</vt:lpstr>
      <vt:lpstr>Ordrekkjefølgja</vt:lpstr>
      <vt:lpstr>Ordrekkjefølgja er forskjellig i forskjellige språk: </vt:lpstr>
      <vt:lpstr>Ordlaging: Samskriving eller særskriving?</vt:lpstr>
      <vt:lpstr>Vokalar</vt:lpstr>
      <vt:lpstr>Norske vokalar kan vere vanskeleg å uttale for utlendingar</vt:lpstr>
    </vt:vector>
  </TitlesOfParts>
  <Company>Fagbokforlaget VB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LÆR LETTERE</dc:title>
  <dc:creator>Ingvild Sommer</dc:creator>
  <cp:lastModifiedBy>Kari Brudevoll</cp:lastModifiedBy>
  <cp:revision>39</cp:revision>
  <dcterms:created xsi:type="dcterms:W3CDTF">2013-08-08T07:19:57Z</dcterms:created>
  <dcterms:modified xsi:type="dcterms:W3CDTF">2016-04-07T16:08:01Z</dcterms:modified>
</cp:coreProperties>
</file>