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97" r:id="rId2"/>
    <p:sldId id="256" r:id="rId3"/>
    <p:sldId id="265" r:id="rId4"/>
    <p:sldId id="267" r:id="rId5"/>
    <p:sldId id="257" r:id="rId6"/>
    <p:sldId id="266" r:id="rId7"/>
    <p:sldId id="269" r:id="rId8"/>
    <p:sldId id="273" r:id="rId9"/>
    <p:sldId id="270" r:id="rId10"/>
    <p:sldId id="274" r:id="rId11"/>
    <p:sldId id="268" r:id="rId12"/>
    <p:sldId id="260" r:id="rId13"/>
    <p:sldId id="258" r:id="rId14"/>
    <p:sldId id="261" r:id="rId15"/>
    <p:sldId id="272" r:id="rId16"/>
    <p:sldId id="275" r:id="rId17"/>
    <p:sldId id="276" r:id="rId18"/>
    <p:sldId id="280" r:id="rId19"/>
    <p:sldId id="282" r:id="rId20"/>
    <p:sldId id="288" r:id="rId21"/>
    <p:sldId id="283" r:id="rId22"/>
    <p:sldId id="281" r:id="rId23"/>
    <p:sldId id="284" r:id="rId24"/>
    <p:sldId id="285" r:id="rId25"/>
    <p:sldId id="286" r:id="rId26"/>
    <p:sldId id="287" r:id="rId27"/>
    <p:sldId id="262" r:id="rId28"/>
    <p:sldId id="263" r:id="rId29"/>
    <p:sldId id="277" r:id="rId30"/>
    <p:sldId id="278" r:id="rId31"/>
    <p:sldId id="289" r:id="rId32"/>
    <p:sldId id="290" r:id="rId33"/>
    <p:sldId id="291" r:id="rId34"/>
    <p:sldId id="292" r:id="rId35"/>
    <p:sldId id="293" r:id="rId36"/>
    <p:sldId id="294" r:id="rId37"/>
    <p:sldId id="295" r:id="rId38"/>
    <p:sldId id="296" r:id="rId39"/>
  </p:sldIdLst>
  <p:sldSz cx="9144000" cy="6858000" type="screen4x3"/>
  <p:notesSz cx="6858000" cy="9144000"/>
  <p:defaultTextStyle>
    <a:defPPr>
      <a:defRPr lang="nn-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Objects="1">
      <p:cViewPr varScale="1">
        <p:scale>
          <a:sx n="103" d="100"/>
          <a:sy n="103" d="100"/>
        </p:scale>
        <p:origin x="1248"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685800" y="2130425"/>
            <a:ext cx="7772400" cy="1470025"/>
          </a:xfrm>
          <a:prstGeom prst="rect">
            <a:avLst/>
          </a:prstGeom>
        </p:spPr>
        <p:txBody>
          <a:bodyPr vert="horz"/>
          <a:lstStyle/>
          <a:p>
            <a:r>
              <a:rPr lang="nb-NO" smtClean="0"/>
              <a:t>Klikk for å redigere tittelstil</a:t>
            </a:r>
            <a:endParaRPr lang="nn-NO"/>
          </a:p>
        </p:txBody>
      </p:sp>
      <p:sp>
        <p:nvSpPr>
          <p:cNvPr id="3" name="Undertittel 2"/>
          <p:cNvSpPr>
            <a:spLocks noGrp="1"/>
          </p:cNvSpPr>
          <p:nvPr>
            <p:ph type="subTitle" idx="1"/>
          </p:nvPr>
        </p:nvSpPr>
        <p:spPr>
          <a:xfrm>
            <a:off x="1371600" y="3886200"/>
            <a:ext cx="6400800" cy="1752600"/>
          </a:xfrm>
          <a:prstGeom prst="rect">
            <a:avLst/>
          </a:prstGeom>
        </p:spPr>
        <p:txBody>
          <a:bodyPr vert="horz"/>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smtClean="0"/>
              <a:t>Klikk for å redigere undertittelstil i malen</a:t>
            </a:r>
            <a:endParaRPr lang="nn-NO"/>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0" y="274638"/>
            <a:ext cx="8229600" cy="1143000"/>
          </a:xfrm>
          <a:prstGeom prst="rect">
            <a:avLst/>
          </a:prstGeom>
        </p:spPr>
        <p:txBody>
          <a:bodyPr vert="horz"/>
          <a:lstStyle/>
          <a:p>
            <a:r>
              <a:rPr lang="nb-NO" smtClean="0"/>
              <a:t>Klikk for å redigere tittelstil</a:t>
            </a:r>
            <a:endParaRPr lang="nn-NO"/>
          </a:p>
        </p:txBody>
      </p:sp>
      <p:sp>
        <p:nvSpPr>
          <p:cNvPr id="3" name="Plassholder for loddrett tekst 2"/>
          <p:cNvSpPr>
            <a:spLocks noGrp="1"/>
          </p:cNvSpPr>
          <p:nvPr>
            <p:ph type="body" orient="vert" idx="1"/>
          </p:nvPr>
        </p:nvSpPr>
        <p:spPr>
          <a:xfrm>
            <a:off x="457200" y="1600200"/>
            <a:ext cx="8229600" cy="4525963"/>
          </a:xfrm>
          <a:prstGeom prst="rect">
            <a:avLst/>
          </a:prstGeom>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n-N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629400" y="274638"/>
            <a:ext cx="2057400" cy="5851525"/>
          </a:xfrm>
          <a:prstGeom prst="rect">
            <a:avLst/>
          </a:prstGeom>
        </p:spPr>
        <p:txBody>
          <a:bodyPr vert="eaVert"/>
          <a:lstStyle/>
          <a:p>
            <a:r>
              <a:rPr lang="nb-NO" smtClean="0"/>
              <a:t>Klikk for å redigere tittelstil</a:t>
            </a:r>
            <a:endParaRPr lang="nn-NO"/>
          </a:p>
        </p:txBody>
      </p:sp>
      <p:sp>
        <p:nvSpPr>
          <p:cNvPr id="3" name="Plassholder for loddrett tekst 2"/>
          <p:cNvSpPr>
            <a:spLocks noGrp="1"/>
          </p:cNvSpPr>
          <p:nvPr>
            <p:ph type="body" orient="vert" idx="1"/>
          </p:nvPr>
        </p:nvSpPr>
        <p:spPr>
          <a:xfrm>
            <a:off x="457200" y="274638"/>
            <a:ext cx="6019800" cy="5851525"/>
          </a:xfrm>
          <a:prstGeom prst="rect">
            <a:avLst/>
          </a:prstGeom>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n-N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a:xfrm>
            <a:off x="457200" y="274638"/>
            <a:ext cx="8229600" cy="1143000"/>
          </a:xfrm>
          <a:prstGeom prst="rect">
            <a:avLst/>
          </a:prstGeom>
        </p:spPr>
        <p:txBody>
          <a:bodyPr vert="horz"/>
          <a:lstStyle/>
          <a:p>
            <a:r>
              <a:rPr lang="nb-NO" smtClean="0"/>
              <a:t>Klikk for å redigere tittelstil</a:t>
            </a:r>
            <a:endParaRPr lang="nn-NO"/>
          </a:p>
        </p:txBody>
      </p:sp>
      <p:sp>
        <p:nvSpPr>
          <p:cNvPr id="3" name="Plassholder for innhold 2"/>
          <p:cNvSpPr>
            <a:spLocks noGrp="1"/>
          </p:cNvSpPr>
          <p:nvPr>
            <p:ph idx="1"/>
          </p:nvPr>
        </p:nvSpPr>
        <p:spPr>
          <a:xfrm>
            <a:off x="457200" y="1600200"/>
            <a:ext cx="8229600" cy="4525963"/>
          </a:xfrm>
          <a:prstGeom prst="rect">
            <a:avLst/>
          </a:prstGeom>
        </p:spPr>
        <p:txBody>
          <a:bodyPr vert="horz"/>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n-NO"/>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nb-NO" smtClean="0"/>
              <a:t>Klikk for å redigere tittelstil</a:t>
            </a:r>
            <a:endParaRPr lang="nn-NO"/>
          </a:p>
        </p:txBody>
      </p:sp>
      <p:sp>
        <p:nvSpPr>
          <p:cNvPr id="3" name="Plassholder for tekst 2"/>
          <p:cNvSpPr>
            <a:spLocks noGrp="1"/>
          </p:cNvSpPr>
          <p:nvPr>
            <p:ph type="body" idx="1"/>
          </p:nvPr>
        </p:nvSpPr>
        <p:spPr>
          <a:xfrm>
            <a:off x="722313" y="2906713"/>
            <a:ext cx="7772400" cy="1500187"/>
          </a:xfrm>
          <a:prstGeom prst="rect">
            <a:avLst/>
          </a:prstGeom>
        </p:spPr>
        <p:txBody>
          <a:bodyPr vert="horz"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smtClean="0"/>
              <a:t>Klikk for å redigere tekststiler i malen</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a:xfrm>
            <a:off x="457200" y="274638"/>
            <a:ext cx="8229600" cy="1143000"/>
          </a:xfrm>
          <a:prstGeom prst="rect">
            <a:avLst/>
          </a:prstGeom>
        </p:spPr>
        <p:txBody>
          <a:bodyPr vert="horz"/>
          <a:lstStyle/>
          <a:p>
            <a:r>
              <a:rPr lang="nb-NO" smtClean="0"/>
              <a:t>Klikk for å redigere tittelstil</a:t>
            </a:r>
            <a:endParaRPr lang="nn-NO"/>
          </a:p>
        </p:txBody>
      </p:sp>
      <p:sp>
        <p:nvSpPr>
          <p:cNvPr id="3" name="Plassholder for innhold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n-NO"/>
          </a:p>
        </p:txBody>
      </p:sp>
      <p:sp>
        <p:nvSpPr>
          <p:cNvPr id="4" name="Plassholder for innhold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n-NO"/>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457200" y="274638"/>
            <a:ext cx="8229600" cy="1143000"/>
          </a:xfrm>
          <a:prstGeom prst="rect">
            <a:avLst/>
          </a:prstGeom>
        </p:spPr>
        <p:txBody>
          <a:bodyPr vert="horz"/>
          <a:lstStyle>
            <a:lvl1pPr>
              <a:defRPr/>
            </a:lvl1pPr>
          </a:lstStyle>
          <a:p>
            <a:r>
              <a:rPr lang="nb-NO" smtClean="0"/>
              <a:t>Klikk for å redigere tittelstil</a:t>
            </a:r>
            <a:endParaRPr lang="nn-NO"/>
          </a:p>
        </p:txBody>
      </p:sp>
      <p:sp>
        <p:nvSpPr>
          <p:cNvPr id="3" name="Plassholder for tekst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4" name="Plassholder for innhold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n-NO"/>
          </a:p>
        </p:txBody>
      </p:sp>
      <p:sp>
        <p:nvSpPr>
          <p:cNvPr id="5" name="Plassholder for tekst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6" name="Plassholder for innhold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n-NO"/>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a:xfrm>
            <a:off x="457200" y="274638"/>
            <a:ext cx="8229600" cy="1143000"/>
          </a:xfrm>
          <a:prstGeom prst="rect">
            <a:avLst/>
          </a:prstGeom>
        </p:spPr>
        <p:txBody>
          <a:bodyPr vert="horz"/>
          <a:lstStyle/>
          <a:p>
            <a:r>
              <a:rPr lang="nb-NO" smtClean="0"/>
              <a:t>Klikk for å redigere tittelstil</a:t>
            </a:r>
            <a:endParaRPr lang="nn-NO"/>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nb-NO" smtClean="0"/>
              <a:t>Klikk for å redigere tittelstil</a:t>
            </a:r>
            <a:endParaRPr lang="nn-NO"/>
          </a:p>
        </p:txBody>
      </p:sp>
      <p:sp>
        <p:nvSpPr>
          <p:cNvPr id="3" name="Plassholder for innhold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n-NO"/>
          </a:p>
        </p:txBody>
      </p:sp>
      <p:sp>
        <p:nvSpPr>
          <p:cNvPr id="4" name="Plassholder for tekst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nb-NO" smtClean="0"/>
              <a:t>Klikk for å redigere tittelstil</a:t>
            </a:r>
            <a:endParaRPr lang="nn-NO"/>
          </a:p>
        </p:txBody>
      </p:sp>
      <p:sp>
        <p:nvSpPr>
          <p:cNvPr id="3" name="Plassholder for bilde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n-NO"/>
          </a:p>
        </p:txBody>
      </p:sp>
      <p:sp>
        <p:nvSpPr>
          <p:cNvPr id="4" name="Plassholder for tekst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n-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endParaRPr lang="en-US" dirty="0"/>
          </a:p>
        </p:txBody>
      </p:sp>
      <p:sp>
        <p:nvSpPr>
          <p:cNvPr id="3" name="Plassholder for innhold 2"/>
          <p:cNvSpPr>
            <a:spLocks noGrp="1"/>
          </p:cNvSpPr>
          <p:nvPr>
            <p:ph idx="1"/>
          </p:nvPr>
        </p:nvSpPr>
        <p:spPr/>
        <p:txBody>
          <a:bodyPr/>
          <a:lstStyle/>
          <a:p>
            <a:endParaRPr lang="en-US"/>
          </a:p>
        </p:txBody>
      </p:sp>
      <p:pic>
        <p:nvPicPr>
          <p:cNvPr id="4"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2" y="0"/>
            <a:ext cx="9140836" cy="6858000"/>
          </a:xfrm>
          <a:prstGeom prst="rect">
            <a:avLst/>
          </a:prstGeom>
        </p:spPr>
      </p:pic>
    </p:spTree>
    <p:extLst>
      <p:ext uri="{BB962C8B-B14F-4D97-AF65-F5344CB8AC3E}">
        <p14:creationId xmlns:p14="http://schemas.microsoft.com/office/powerpoint/2010/main" val="38999989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57200" y="274638"/>
            <a:ext cx="8229600" cy="1325562"/>
          </a:xfrm>
        </p:spPr>
        <p:style>
          <a:lnRef idx="2">
            <a:schemeClr val="accent2"/>
          </a:lnRef>
          <a:fillRef idx="1">
            <a:schemeClr val="lt1"/>
          </a:fillRef>
          <a:effectRef idx="0">
            <a:schemeClr val="accent2"/>
          </a:effectRef>
          <a:fontRef idx="minor">
            <a:schemeClr val="dk1"/>
          </a:fontRef>
        </p:style>
        <p:txBody>
          <a:bodyPr vert="horz" wrap="none" lIns="0" tIns="0" rIns="0" bIns="0" anchor="ctr"/>
          <a:lstStyle/>
          <a:p>
            <a:pPr defTabSz="914400"/>
            <a:r>
              <a:rPr lang="nb-NO" sz="4000" b="1" dirty="0">
                <a:solidFill>
                  <a:schemeClr val="dk1"/>
                </a:solidFill>
                <a:latin typeface="+mn-lt"/>
                <a:ea typeface="+mn-ea"/>
                <a:cs typeface="+mn-cs"/>
              </a:rPr>
              <a:t>Det tredje kjennetegnet </a:t>
            </a:r>
            <a:r>
              <a:rPr lang="nb-NO" sz="4000" b="1" dirty="0" smtClean="0">
                <a:solidFill>
                  <a:schemeClr val="dk1"/>
                </a:solidFill>
                <a:latin typeface="+mn-lt"/>
                <a:ea typeface="+mn-ea"/>
                <a:cs typeface="+mn-cs"/>
              </a:rPr>
              <a:t/>
            </a:r>
            <a:br>
              <a:rPr lang="nb-NO" sz="4000" b="1" dirty="0" smtClean="0">
                <a:solidFill>
                  <a:schemeClr val="dk1"/>
                </a:solidFill>
                <a:latin typeface="+mn-lt"/>
                <a:ea typeface="+mn-ea"/>
                <a:cs typeface="+mn-cs"/>
              </a:rPr>
            </a:br>
            <a:r>
              <a:rPr lang="nb-NO" sz="4000" b="1" dirty="0" smtClean="0">
                <a:solidFill>
                  <a:schemeClr val="dk1"/>
                </a:solidFill>
                <a:latin typeface="+mn-lt"/>
                <a:ea typeface="+mn-ea"/>
                <a:cs typeface="+mn-cs"/>
              </a:rPr>
              <a:t>er </a:t>
            </a:r>
            <a:r>
              <a:rPr lang="nb-NO" sz="4000" b="1" dirty="0">
                <a:solidFill>
                  <a:schemeClr val="dk1"/>
                </a:solidFill>
                <a:latin typeface="+mn-lt"/>
                <a:ea typeface="+mn-ea"/>
                <a:cs typeface="+mn-cs"/>
              </a:rPr>
              <a:t>synet på naturen.</a:t>
            </a:r>
            <a:endParaRPr lang="nn-NO" sz="4000" b="1" dirty="0">
              <a:solidFill>
                <a:schemeClr val="dk1"/>
              </a:solidFill>
              <a:latin typeface="+mn-lt"/>
              <a:ea typeface="+mn-ea"/>
              <a:cs typeface="+mn-cs"/>
            </a:endParaRPr>
          </a:p>
        </p:txBody>
      </p:sp>
      <p:sp>
        <p:nvSpPr>
          <p:cNvPr id="3" name="Plassholder for innhold 2"/>
          <p:cNvSpPr>
            <a:spLocks noGrp="1"/>
          </p:cNvSpPr>
          <p:nvPr>
            <p:ph idx="1"/>
          </p:nvPr>
        </p:nvSpPr>
        <p:spPr/>
        <p:txBody>
          <a:bodyPr>
            <a:normAutofit/>
          </a:bodyPr>
          <a:lstStyle/>
          <a:p>
            <a:pPr marL="457200" indent="-457200" defTabSz="914400">
              <a:buSzPct val="25000"/>
              <a:buFont typeface="Wingdings" charset="2"/>
              <a:buChar char="u"/>
            </a:pPr>
            <a:r>
              <a:rPr lang="nb-NO" sz="2400" dirty="0"/>
              <a:t>Naturen er levende for romantikeren – har en sjel. </a:t>
            </a:r>
          </a:p>
          <a:p>
            <a:pPr marL="457200" indent="-457200" defTabSz="914400">
              <a:buSzPct val="25000"/>
              <a:buFont typeface="Wingdings" charset="2"/>
              <a:buChar char="u"/>
            </a:pPr>
            <a:r>
              <a:rPr lang="nb-NO" sz="2400" dirty="0"/>
              <a:t>Naturels sjel = </a:t>
            </a:r>
            <a:r>
              <a:rPr lang="nb-NO" sz="2400" dirty="0" smtClean="0"/>
              <a:t>menneskenes </a:t>
            </a:r>
            <a:r>
              <a:rPr lang="nb-NO" sz="2400" dirty="0"/>
              <a:t>sjel </a:t>
            </a:r>
          </a:p>
          <a:p>
            <a:pPr marL="457200" indent="-457200" defTabSz="914400">
              <a:buSzPct val="25000"/>
              <a:buFont typeface="Wingdings" charset="2"/>
              <a:buChar char="u"/>
            </a:pPr>
            <a:r>
              <a:rPr lang="nb-NO" sz="2400" dirty="0"/>
              <a:t>Mennesket mister lett kontakten med naturen og det åndelige i den. </a:t>
            </a:r>
          </a:p>
          <a:p>
            <a:pPr marL="457200" indent="-457200" defTabSz="914400">
              <a:buSzPct val="25000"/>
              <a:buFont typeface="Wingdings" charset="2"/>
              <a:buChar char="u"/>
            </a:pPr>
            <a:r>
              <a:rPr lang="nb-NO" sz="2400" dirty="0"/>
              <a:t>Jean-Jacques Rousseaus (1712–1778): den moderne sivilisasjonen forstyrrer menneskets naturlige følelser </a:t>
            </a:r>
            <a:r>
              <a:rPr lang="nb-NO" sz="2400" dirty="0" smtClean="0"/>
              <a:t>– «tilbake </a:t>
            </a:r>
            <a:r>
              <a:rPr lang="nb-NO" sz="2400" dirty="0"/>
              <a:t>til </a:t>
            </a:r>
            <a:r>
              <a:rPr lang="nb-NO" sz="2400" dirty="0" smtClean="0"/>
              <a:t>naturen»</a:t>
            </a:r>
            <a:endParaRPr lang="nb-NO" sz="2400" dirty="0"/>
          </a:p>
          <a:p>
            <a:endParaRPr lang="nn-NO" dirty="0"/>
          </a:p>
        </p:txBody>
      </p:sp>
      <p:pic>
        <p:nvPicPr>
          <p:cNvPr id="4"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31685"/>
            <a:ext cx="9144000" cy="526315"/>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tel 8"/>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vert="horz" wrap="none" lIns="0" tIns="0" rIns="0" bIns="0" anchor="ctr"/>
          <a:lstStyle/>
          <a:p>
            <a:pPr defTabSz="914400"/>
            <a:r>
              <a:rPr lang="nn-NO" sz="4000" b="1" dirty="0" err="1">
                <a:solidFill>
                  <a:schemeClr val="dk1"/>
                </a:solidFill>
                <a:latin typeface="+mn-lt"/>
                <a:ea typeface="+mn-ea"/>
                <a:cs typeface="+mn-cs"/>
              </a:rPr>
              <a:t>Hvem</a:t>
            </a:r>
            <a:r>
              <a:rPr lang="nn-NO" sz="4000" b="1" dirty="0">
                <a:solidFill>
                  <a:schemeClr val="dk1"/>
                </a:solidFill>
                <a:latin typeface="+mn-lt"/>
                <a:ea typeface="+mn-ea"/>
                <a:cs typeface="+mn-cs"/>
              </a:rPr>
              <a:t> var naturlige?</a:t>
            </a:r>
          </a:p>
        </p:txBody>
      </p:sp>
      <p:sp>
        <p:nvSpPr>
          <p:cNvPr id="10" name="Plassholder for innhold 9"/>
          <p:cNvSpPr>
            <a:spLocks noGrp="1"/>
          </p:cNvSpPr>
          <p:nvPr>
            <p:ph idx="1"/>
          </p:nvPr>
        </p:nvSpPr>
        <p:spPr/>
        <p:txBody>
          <a:bodyPr/>
          <a:lstStyle/>
          <a:p>
            <a:pPr marL="457200" indent="-457200" defTabSz="914400">
              <a:buSzPct val="25000"/>
              <a:buFont typeface="Wingdings" charset="2"/>
              <a:buChar char="u"/>
            </a:pPr>
            <a:r>
              <a:rPr lang="nb-NO" sz="2400" dirty="0" smtClean="0"/>
              <a:t>Bønder </a:t>
            </a:r>
            <a:r>
              <a:rPr lang="nb-NO" sz="2400" dirty="0"/>
              <a:t>ble idealisert: nærmere knyttet til naturen og derfor renere</a:t>
            </a:r>
          </a:p>
          <a:p>
            <a:pPr marL="457200" indent="-457200" defTabSz="914400">
              <a:buSzPct val="25000"/>
              <a:buFont typeface="Wingdings" charset="2"/>
              <a:buChar char="u"/>
            </a:pPr>
            <a:r>
              <a:rPr lang="nb-NO" sz="2400" dirty="0"/>
              <a:t>Kvinner: fordi man mente de var følelsesmennesker. </a:t>
            </a:r>
          </a:p>
          <a:p>
            <a:pPr marL="457200" indent="-457200" defTabSz="914400">
              <a:buSzPct val="25000"/>
              <a:buFont typeface="Wingdings" charset="2"/>
              <a:buChar char="u"/>
            </a:pPr>
            <a:r>
              <a:rPr lang="nb-NO" sz="2400" dirty="0"/>
              <a:t>Barn ble betraktet som naturlige, fordi de ennå ikke var ødelagt av foreldrenes oppdragelse og av samfunnet.</a:t>
            </a:r>
            <a:endParaRPr lang="nn-NO" sz="2400" dirty="0"/>
          </a:p>
        </p:txBody>
      </p:sp>
      <p:pic>
        <p:nvPicPr>
          <p:cNvPr id="4"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31685"/>
            <a:ext cx="9144000" cy="526315"/>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tel 5"/>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vert="horz" wrap="none" lIns="0" tIns="0" rIns="0" bIns="0" anchor="ctr"/>
          <a:lstStyle/>
          <a:p>
            <a:pPr defTabSz="914400"/>
            <a:r>
              <a:rPr lang="nn-NO" sz="4000" b="1" dirty="0" err="1">
                <a:solidFill>
                  <a:schemeClr val="dk1"/>
                </a:solidFill>
                <a:latin typeface="+mn-lt"/>
                <a:ea typeface="+mn-ea"/>
                <a:cs typeface="+mn-cs"/>
              </a:rPr>
              <a:t>Kunstneren</a:t>
            </a:r>
            <a:r>
              <a:rPr lang="nn-NO" sz="4000" b="1" dirty="0">
                <a:solidFill>
                  <a:schemeClr val="dk1"/>
                </a:solidFill>
                <a:latin typeface="+mn-lt"/>
                <a:ea typeface="+mn-ea"/>
                <a:cs typeface="+mn-cs"/>
              </a:rPr>
              <a:t> = original og unik</a:t>
            </a:r>
          </a:p>
        </p:txBody>
      </p:sp>
      <p:sp>
        <p:nvSpPr>
          <p:cNvPr id="3" name="Plassholder for innhold 2"/>
          <p:cNvSpPr>
            <a:spLocks noGrp="1"/>
          </p:cNvSpPr>
          <p:nvPr>
            <p:ph idx="4294967295"/>
          </p:nvPr>
        </p:nvSpPr>
        <p:spPr>
          <a:xfrm>
            <a:off x="457200" y="1752600"/>
            <a:ext cx="8229600" cy="4373563"/>
          </a:xfrm>
          <a:prstGeom prst="rect">
            <a:avLst/>
          </a:prstGeom>
        </p:spPr>
        <p:txBody>
          <a:bodyPr/>
          <a:lstStyle/>
          <a:p>
            <a:pPr marL="457200" indent="-457200" defTabSz="914400">
              <a:buSzPct val="25000"/>
              <a:buFont typeface="Wingdings" charset="2"/>
              <a:buChar char="u"/>
            </a:pPr>
            <a:r>
              <a:rPr lang="nb-NO" sz="2400" dirty="0"/>
              <a:t>Kunstnerens selvforståelse forandret seg i romantikken</a:t>
            </a:r>
          </a:p>
          <a:p>
            <a:pPr marL="457200" indent="-457200" defTabSz="914400">
              <a:buSzPct val="25000"/>
              <a:buFont typeface="Wingdings" charset="2"/>
              <a:buChar char="u"/>
            </a:pPr>
            <a:r>
              <a:rPr lang="nb-NO" sz="2400" dirty="0"/>
              <a:t>Han så på seg selv som unik, og derfor skulle kunsten være original  </a:t>
            </a:r>
            <a:endParaRPr lang="nn-NO" sz="2400" dirty="0"/>
          </a:p>
        </p:txBody>
      </p:sp>
      <p:pic>
        <p:nvPicPr>
          <p:cNvPr id="4"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31685"/>
            <a:ext cx="9144000" cy="526315"/>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vert="horz" wrap="none" lIns="0" tIns="0" rIns="0" bIns="0" anchor="ctr"/>
          <a:lstStyle/>
          <a:p>
            <a:pPr defTabSz="914400"/>
            <a:r>
              <a:rPr lang="nn-NO" sz="4000" b="1" dirty="0">
                <a:solidFill>
                  <a:schemeClr val="dk1"/>
                </a:solidFill>
                <a:latin typeface="+mn-lt"/>
                <a:ea typeface="+mn-ea"/>
                <a:cs typeface="+mn-cs"/>
              </a:rPr>
              <a:t>Den romantiske </a:t>
            </a:r>
            <a:r>
              <a:rPr lang="nn-NO" sz="4000" b="1" dirty="0" err="1">
                <a:solidFill>
                  <a:schemeClr val="dk1"/>
                </a:solidFill>
                <a:latin typeface="+mn-lt"/>
                <a:ea typeface="+mn-ea"/>
                <a:cs typeface="+mn-cs"/>
              </a:rPr>
              <a:t>dikteren</a:t>
            </a:r>
            <a:endParaRPr lang="nn-NO" sz="4000" b="1" dirty="0">
              <a:solidFill>
                <a:schemeClr val="dk1"/>
              </a:solidFill>
              <a:latin typeface="+mn-lt"/>
              <a:ea typeface="+mn-ea"/>
              <a:cs typeface="+mn-cs"/>
            </a:endParaRPr>
          </a:p>
        </p:txBody>
      </p:sp>
      <p:sp>
        <p:nvSpPr>
          <p:cNvPr id="3" name="Plassholder for innhold 2"/>
          <p:cNvSpPr>
            <a:spLocks noGrp="1"/>
          </p:cNvSpPr>
          <p:nvPr>
            <p:ph idx="1"/>
          </p:nvPr>
        </p:nvSpPr>
        <p:spPr>
          <a:xfrm>
            <a:off x="457200" y="1628800"/>
            <a:ext cx="8229600" cy="4497363"/>
          </a:xfrm>
        </p:spPr>
        <p:txBody>
          <a:bodyPr>
            <a:normAutofit/>
          </a:bodyPr>
          <a:lstStyle/>
          <a:p>
            <a:pPr marL="457200" indent="-457200" defTabSz="914400">
              <a:buSzPct val="25000"/>
              <a:buFont typeface="Wingdings" charset="2"/>
              <a:buChar char="u"/>
            </a:pPr>
            <a:r>
              <a:rPr lang="nb-NO" sz="2400" dirty="0"/>
              <a:t>Skiller mellom to verdener; den verden vi ser og sanser, og en åndelig verden bak det vi ser.</a:t>
            </a:r>
          </a:p>
          <a:p>
            <a:pPr marL="457200" indent="-457200" defTabSz="914400">
              <a:buSzPct val="25000"/>
              <a:buFont typeface="Wingdings" charset="2"/>
              <a:buChar char="u"/>
            </a:pPr>
            <a:r>
              <a:rPr lang="nb-NO" sz="2400" dirty="0"/>
              <a:t>Ville komme i kontakt med noe som var mer ekte og sant enn det som forstanden kan forstå. </a:t>
            </a:r>
          </a:p>
          <a:p>
            <a:pPr marL="457200" indent="-457200" defTabSz="914400">
              <a:buSzPct val="25000"/>
              <a:buFont typeface="Wingdings" charset="2"/>
              <a:buChar char="u"/>
            </a:pPr>
            <a:r>
              <a:rPr lang="nb-NO" sz="2400" dirty="0"/>
              <a:t>Istedenfor viten vektlegges intuisjon, anelse og inspirasjon, og det nyttige erstattes med fantasi og skjønnhet.</a:t>
            </a:r>
          </a:p>
          <a:p>
            <a:pPr marL="457200" indent="-457200" defTabSz="914400">
              <a:buSzPct val="25000"/>
              <a:buFont typeface="Wingdings" charset="2"/>
              <a:buChar char="u"/>
            </a:pPr>
            <a:r>
              <a:rPr lang="nb-NO" sz="2400" dirty="0"/>
              <a:t>Den romantiske dikteren ville også være naturlig, og han ønsket ikke alltid å følge faste regler og former. Derfor kan du finne mange dikt fra romantikken uten enderim.</a:t>
            </a:r>
          </a:p>
        </p:txBody>
      </p:sp>
      <p:pic>
        <p:nvPicPr>
          <p:cNvPr id="4"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31685"/>
            <a:ext cx="9144000" cy="526315"/>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vert="horz" wrap="none" lIns="0" tIns="0" rIns="0" bIns="0" anchor="ctr"/>
          <a:lstStyle/>
          <a:p>
            <a:pPr defTabSz="914400"/>
            <a:r>
              <a:rPr lang="nn-NO" sz="4000" b="1" dirty="0">
                <a:solidFill>
                  <a:schemeClr val="dk1"/>
                </a:solidFill>
                <a:latin typeface="+mn-lt"/>
                <a:ea typeface="+mn-ea"/>
                <a:cs typeface="+mn-cs"/>
              </a:rPr>
              <a:t>Typiske </a:t>
            </a:r>
            <a:r>
              <a:rPr lang="nn-NO" sz="4000" b="1" dirty="0" err="1">
                <a:solidFill>
                  <a:schemeClr val="dk1"/>
                </a:solidFill>
                <a:latin typeface="+mn-lt"/>
                <a:ea typeface="+mn-ea"/>
                <a:cs typeface="+mn-cs"/>
              </a:rPr>
              <a:t>sjangere</a:t>
            </a:r>
            <a:endParaRPr lang="nn-NO" sz="4000" b="1" dirty="0">
              <a:solidFill>
                <a:schemeClr val="dk1"/>
              </a:solidFill>
              <a:latin typeface="+mn-lt"/>
              <a:ea typeface="+mn-ea"/>
              <a:cs typeface="+mn-cs"/>
            </a:endParaRPr>
          </a:p>
        </p:txBody>
      </p:sp>
      <p:sp>
        <p:nvSpPr>
          <p:cNvPr id="3" name="Plassholder for innhold 2"/>
          <p:cNvSpPr>
            <a:spLocks noGrp="1"/>
          </p:cNvSpPr>
          <p:nvPr>
            <p:ph idx="1"/>
          </p:nvPr>
        </p:nvSpPr>
        <p:spPr>
          <a:xfrm>
            <a:off x="457200" y="1700808"/>
            <a:ext cx="8229600" cy="4425355"/>
          </a:xfrm>
        </p:spPr>
        <p:txBody>
          <a:bodyPr>
            <a:normAutofit/>
          </a:bodyPr>
          <a:lstStyle/>
          <a:p>
            <a:pPr marL="457200" indent="-457200" defTabSz="914400">
              <a:buSzPct val="25000"/>
              <a:buFont typeface="Wingdings" charset="2"/>
              <a:buChar char="u"/>
            </a:pPr>
            <a:r>
              <a:rPr lang="nb-NO" sz="2400" dirty="0"/>
              <a:t>Lyrikk: rik bruk av symboler og bilder. </a:t>
            </a:r>
          </a:p>
          <a:p>
            <a:pPr marL="457200" indent="-457200" defTabSz="914400">
              <a:buSzPct val="25000"/>
              <a:buFont typeface="Wingdings" charset="2"/>
              <a:buChar char="u"/>
            </a:pPr>
            <a:r>
              <a:rPr lang="nb-NO" sz="2400" dirty="0"/>
              <a:t>Prosasjangere:  jeget og det personlige i sentrum ble satt høyt (</a:t>
            </a:r>
            <a:r>
              <a:rPr lang="nb-NO" sz="2400" i="1" dirty="0"/>
              <a:t>Dagbokromanen og brevromanen</a:t>
            </a:r>
            <a:r>
              <a:rPr lang="nb-NO" sz="2400" dirty="0"/>
              <a:t>) </a:t>
            </a:r>
          </a:p>
          <a:p>
            <a:pPr marL="457200" indent="-457200" defTabSz="914400">
              <a:buSzPct val="25000"/>
              <a:buFont typeface="Wingdings" charset="2"/>
              <a:buChar char="u"/>
            </a:pPr>
            <a:r>
              <a:rPr lang="nb-NO" sz="2400" dirty="0"/>
              <a:t>Kunstner- og utviklingsromaner: ofte fragmentariske (Goethes </a:t>
            </a:r>
            <a:r>
              <a:rPr lang="nb-NO" sz="2400" i="1" dirty="0" err="1"/>
              <a:t>Werther</a:t>
            </a:r>
            <a:r>
              <a:rPr lang="nb-NO" sz="2400" dirty="0"/>
              <a:t>)</a:t>
            </a:r>
          </a:p>
          <a:p>
            <a:endParaRPr lang="nn-NO" dirty="0"/>
          </a:p>
        </p:txBody>
      </p:sp>
      <p:pic>
        <p:nvPicPr>
          <p:cNvPr id="4"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31685"/>
            <a:ext cx="9144000" cy="526315"/>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vert="horz" wrap="none" lIns="0" tIns="0" rIns="0" bIns="0" anchor="ctr"/>
          <a:lstStyle/>
          <a:p>
            <a:pPr defTabSz="914400"/>
            <a:r>
              <a:rPr lang="nn-NO" sz="4000" b="1" dirty="0">
                <a:solidFill>
                  <a:schemeClr val="dk1"/>
                </a:solidFill>
                <a:latin typeface="+mn-lt"/>
                <a:ea typeface="+mn-ea"/>
                <a:cs typeface="+mn-cs"/>
              </a:rPr>
              <a:t>Konservativ og radikal romantikk</a:t>
            </a:r>
          </a:p>
        </p:txBody>
      </p:sp>
      <p:sp>
        <p:nvSpPr>
          <p:cNvPr id="3" name="Plassholder for innhold 2"/>
          <p:cNvSpPr>
            <a:spLocks noGrp="1"/>
          </p:cNvSpPr>
          <p:nvPr>
            <p:ph idx="1"/>
          </p:nvPr>
        </p:nvSpPr>
        <p:spPr>
          <a:xfrm>
            <a:off x="457200" y="1700808"/>
            <a:ext cx="8229600" cy="4425355"/>
          </a:xfrm>
        </p:spPr>
        <p:txBody>
          <a:bodyPr/>
          <a:lstStyle/>
          <a:p>
            <a:pPr marL="457200" indent="-457200" defTabSz="914400">
              <a:buSzPct val="25000"/>
              <a:buFont typeface="Wingdings" charset="2"/>
              <a:buChar char="u"/>
            </a:pPr>
            <a:r>
              <a:rPr lang="nb-NO" sz="2400" dirty="0"/>
              <a:t>konservativ romantikk fra Tyskland</a:t>
            </a:r>
          </a:p>
          <a:p>
            <a:pPr marL="457200" indent="-457200" defTabSz="914400">
              <a:buSzPct val="25000"/>
              <a:buFont typeface="Wingdings" charset="2"/>
              <a:buChar char="u"/>
            </a:pPr>
            <a:r>
              <a:rPr lang="nb-NO" sz="2400" dirty="0"/>
              <a:t>radikal eller liberal romantikk fra England</a:t>
            </a:r>
          </a:p>
          <a:p>
            <a:pPr marL="457200" indent="-457200" defTabSz="914400">
              <a:buSzPct val="25000"/>
              <a:buFont typeface="Wingdings" charset="2"/>
              <a:buChar char="u"/>
            </a:pPr>
            <a:r>
              <a:rPr lang="nb-NO" sz="2400" dirty="0" smtClean="0"/>
              <a:t>Begge </a:t>
            </a:r>
            <a:r>
              <a:rPr lang="nb-NO" sz="2400" dirty="0"/>
              <a:t>er sentimentale, spontane, mektige og følelsesladde. </a:t>
            </a:r>
          </a:p>
          <a:p>
            <a:pPr marL="457200" indent="-457200" defTabSz="914400">
              <a:buSzPct val="25000"/>
              <a:buFont typeface="Wingdings" charset="2"/>
              <a:buChar char="u"/>
            </a:pPr>
            <a:r>
              <a:rPr lang="nb-NO" sz="2400" dirty="0"/>
              <a:t>Forskjellen er at den første vil bevare det tradisjonelle, mens den andre er mer opprørsk og vil forandre både kunsten og samfunnet. </a:t>
            </a:r>
            <a:endParaRPr lang="nn-NO" sz="2400" dirty="0"/>
          </a:p>
        </p:txBody>
      </p:sp>
      <p:pic>
        <p:nvPicPr>
          <p:cNvPr id="4"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31685"/>
            <a:ext cx="9144000" cy="526315"/>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vert="horz" wrap="none" lIns="0" tIns="0" rIns="0" bIns="0" anchor="ctr"/>
          <a:lstStyle/>
          <a:p>
            <a:pPr defTabSz="914400"/>
            <a:r>
              <a:rPr lang="nb-NO" sz="3600" b="1" i="1" dirty="0">
                <a:solidFill>
                  <a:schemeClr val="dk1"/>
                </a:solidFill>
                <a:latin typeface="+mn-lt"/>
                <a:ea typeface="+mn-ea"/>
                <a:cs typeface="+mn-cs"/>
              </a:rPr>
              <a:t>Den radikale romantikken </a:t>
            </a:r>
            <a:r>
              <a:rPr lang="nb-NO" sz="3600" b="1" dirty="0">
                <a:solidFill>
                  <a:schemeClr val="dk1"/>
                </a:solidFill>
                <a:latin typeface="+mn-lt"/>
                <a:ea typeface="+mn-ea"/>
                <a:cs typeface="+mn-cs"/>
              </a:rPr>
              <a:t>(Wergeland) </a:t>
            </a:r>
            <a:endParaRPr lang="nn-NO" sz="3600" b="1" dirty="0">
              <a:solidFill>
                <a:schemeClr val="dk1"/>
              </a:solidFill>
              <a:latin typeface="+mn-lt"/>
              <a:ea typeface="+mn-ea"/>
              <a:cs typeface="+mn-cs"/>
            </a:endParaRPr>
          </a:p>
        </p:txBody>
      </p:sp>
      <p:sp>
        <p:nvSpPr>
          <p:cNvPr id="3" name="Plassholder for innhold 2"/>
          <p:cNvSpPr>
            <a:spLocks noGrp="1"/>
          </p:cNvSpPr>
          <p:nvPr>
            <p:ph idx="1"/>
          </p:nvPr>
        </p:nvSpPr>
        <p:spPr>
          <a:xfrm>
            <a:off x="457200" y="1772816"/>
            <a:ext cx="8229600" cy="4353347"/>
          </a:xfrm>
        </p:spPr>
        <p:txBody>
          <a:bodyPr/>
          <a:lstStyle/>
          <a:p>
            <a:pPr marL="457200" indent="-457200" defTabSz="914400">
              <a:buSzPct val="25000"/>
              <a:buFont typeface="Wingdings" charset="2"/>
              <a:buChar char="u"/>
            </a:pPr>
            <a:r>
              <a:rPr lang="nb-NO" sz="2400" dirty="0"/>
              <a:t>Inspirert av den franske revolusjonen og de mange frigjøringskampene på 1800-tallet. </a:t>
            </a:r>
          </a:p>
          <a:p>
            <a:pPr marL="457200" indent="-457200" defTabSz="914400">
              <a:buSzPct val="25000"/>
              <a:buFont typeface="Wingdings" charset="2"/>
              <a:buChar char="u"/>
            </a:pPr>
            <a:r>
              <a:rPr lang="nb-NO" sz="2400" dirty="0"/>
              <a:t>Små land kjemper for sin selvstendighet. Bak kravet om frihet ligger en romantisk idé om at selv den minste nasjon har krav på selvstyre, et eget språk og en egen kultur.</a:t>
            </a:r>
          </a:p>
          <a:p>
            <a:endParaRPr lang="nn-NO" dirty="0"/>
          </a:p>
        </p:txBody>
      </p:sp>
      <p:pic>
        <p:nvPicPr>
          <p:cNvPr id="4"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31685"/>
            <a:ext cx="9144000" cy="526315"/>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vert="horz" wrap="none" lIns="0" tIns="0" rIns="0" bIns="0" anchor="ctr"/>
          <a:lstStyle/>
          <a:p>
            <a:pPr defTabSz="914400"/>
            <a:r>
              <a:rPr lang="nn-NO" sz="3600" b="1" i="1" dirty="0">
                <a:solidFill>
                  <a:schemeClr val="dk1"/>
                </a:solidFill>
                <a:latin typeface="+mn-lt"/>
                <a:ea typeface="+mn-ea"/>
                <a:cs typeface="+mn-cs"/>
              </a:rPr>
              <a:t>Den konservative romantikken</a:t>
            </a:r>
            <a:r>
              <a:rPr lang="nn-NO" sz="3600" b="1" dirty="0">
                <a:solidFill>
                  <a:schemeClr val="dk1"/>
                </a:solidFill>
                <a:latin typeface="+mn-lt"/>
                <a:ea typeface="+mn-ea"/>
                <a:cs typeface="+mn-cs"/>
              </a:rPr>
              <a:t> (Welhaven)</a:t>
            </a:r>
          </a:p>
        </p:txBody>
      </p:sp>
      <p:sp>
        <p:nvSpPr>
          <p:cNvPr id="3" name="Plassholder for innhold 2"/>
          <p:cNvSpPr>
            <a:spLocks noGrp="1"/>
          </p:cNvSpPr>
          <p:nvPr>
            <p:ph idx="1"/>
          </p:nvPr>
        </p:nvSpPr>
        <p:spPr>
          <a:xfrm>
            <a:off x="457200" y="1772816"/>
            <a:ext cx="8229600" cy="4353347"/>
          </a:xfrm>
        </p:spPr>
        <p:txBody>
          <a:bodyPr>
            <a:normAutofit/>
          </a:bodyPr>
          <a:lstStyle/>
          <a:p>
            <a:pPr marL="457200" indent="-457200" defTabSz="914400">
              <a:buSzPct val="25000"/>
              <a:buFont typeface="Wingdings" charset="2"/>
              <a:buChar char="u"/>
            </a:pPr>
            <a:r>
              <a:rPr lang="nb-NO" sz="2400" dirty="0"/>
              <a:t>Her vender man blikket bakover. </a:t>
            </a:r>
          </a:p>
          <a:p>
            <a:pPr marL="457200" indent="-457200" defTabSz="914400">
              <a:buSzPct val="25000"/>
              <a:buFont typeface="Wingdings" charset="2"/>
              <a:buChar char="u"/>
            </a:pPr>
            <a:r>
              <a:rPr lang="nb-NO" sz="2400" dirty="0"/>
              <a:t>Middelalderen er en sentral tidsalder</a:t>
            </a:r>
          </a:p>
          <a:p>
            <a:pPr marL="457200" indent="-457200" defTabSz="914400">
              <a:buSzPct val="25000"/>
              <a:buFont typeface="Wingdings" charset="2"/>
              <a:buChar char="u"/>
            </a:pPr>
            <a:r>
              <a:rPr lang="nb-NO" sz="2400" dirty="0"/>
              <a:t>1800-tallets store innsamlingsarbeid av folkediktning, folkemusikk og annen folkekultur fra middelalderen er sentralt</a:t>
            </a:r>
            <a:endParaRPr lang="nn-NO" sz="2400" dirty="0"/>
          </a:p>
        </p:txBody>
      </p:sp>
      <p:pic>
        <p:nvPicPr>
          <p:cNvPr id="4"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31685"/>
            <a:ext cx="9144000" cy="526315"/>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vert="horz" wrap="none" lIns="0" tIns="0" rIns="0" bIns="0" anchor="ctr"/>
          <a:lstStyle/>
          <a:p>
            <a:pPr defTabSz="914400"/>
            <a:r>
              <a:rPr lang="nb-NO" sz="4000" b="1" smtClean="0">
                <a:solidFill>
                  <a:schemeClr val="dk1"/>
                </a:solidFill>
                <a:latin typeface="+mn-lt"/>
                <a:ea typeface="+mn-ea"/>
                <a:cs typeface="+mn-cs"/>
              </a:rPr>
              <a:t/>
            </a:r>
            <a:br>
              <a:rPr lang="nb-NO" sz="4000" b="1" smtClean="0">
                <a:solidFill>
                  <a:schemeClr val="dk1"/>
                </a:solidFill>
                <a:latin typeface="+mn-lt"/>
                <a:ea typeface="+mn-ea"/>
                <a:cs typeface="+mn-cs"/>
              </a:rPr>
            </a:br>
            <a:r>
              <a:rPr lang="nb-NO" sz="4000" b="1" smtClean="0">
                <a:solidFill>
                  <a:schemeClr val="dk1"/>
                </a:solidFill>
                <a:latin typeface="+mn-lt"/>
                <a:ea typeface="+mn-ea"/>
                <a:cs typeface="+mn-cs"/>
              </a:rPr>
              <a:t>Henrik Wergeland (1808-1845)</a:t>
            </a:r>
            <a:br>
              <a:rPr lang="nb-NO" sz="4000" b="1" smtClean="0">
                <a:solidFill>
                  <a:schemeClr val="dk1"/>
                </a:solidFill>
                <a:latin typeface="+mn-lt"/>
                <a:ea typeface="+mn-ea"/>
                <a:cs typeface="+mn-cs"/>
              </a:rPr>
            </a:br>
            <a:endParaRPr lang="nn-NO" sz="4000" b="1" dirty="0">
              <a:solidFill>
                <a:schemeClr val="dk1"/>
              </a:solidFill>
              <a:latin typeface="+mn-lt"/>
              <a:ea typeface="+mn-ea"/>
              <a:cs typeface="+mn-cs"/>
            </a:endParaRPr>
          </a:p>
        </p:txBody>
      </p:sp>
      <p:sp>
        <p:nvSpPr>
          <p:cNvPr id="3" name="Plassholder for innhold 2"/>
          <p:cNvSpPr>
            <a:spLocks noGrp="1"/>
          </p:cNvSpPr>
          <p:nvPr>
            <p:ph idx="1"/>
          </p:nvPr>
        </p:nvSpPr>
        <p:spPr>
          <a:xfrm>
            <a:off x="457200" y="1484784"/>
            <a:ext cx="8229600" cy="4320480"/>
          </a:xfrm>
        </p:spPr>
        <p:txBody>
          <a:bodyPr>
            <a:normAutofit/>
          </a:bodyPr>
          <a:lstStyle/>
          <a:p>
            <a:pPr marL="0" indent="0" algn="ctr">
              <a:buNone/>
            </a:pPr>
            <a:r>
              <a:rPr lang="nb-NO" sz="2400" i="1" dirty="0"/>
              <a:t>Klag ikke under stjernene over mangel på lyse punkter i ditt liv</a:t>
            </a:r>
            <a:r>
              <a:rPr lang="nb-NO" sz="2400" i="1" dirty="0" smtClean="0"/>
              <a:t>.</a:t>
            </a:r>
          </a:p>
          <a:p>
            <a:pPr marL="0" indent="0" algn="ctr">
              <a:buNone/>
            </a:pPr>
            <a:endParaRPr lang="nb-NO" sz="2400" dirty="0"/>
          </a:p>
          <a:p>
            <a:pPr marL="457200" indent="-457200" defTabSz="914400">
              <a:buSzPct val="25000"/>
              <a:buFont typeface="Wingdings" charset="2"/>
              <a:buChar char="u"/>
            </a:pPr>
            <a:r>
              <a:rPr lang="nb-NO" sz="2600" dirty="0"/>
              <a:t>manuskript fra 1808 om Henrik </a:t>
            </a:r>
            <a:r>
              <a:rPr lang="nb-NO" sz="2600" dirty="0" err="1"/>
              <a:t>Wergenlands</a:t>
            </a:r>
            <a:r>
              <a:rPr lang="nb-NO" sz="2600" dirty="0"/>
              <a:t> oppdragelse:</a:t>
            </a:r>
          </a:p>
          <a:p>
            <a:pPr marL="857250" lvl="1" indent="-457200" defTabSz="914400">
              <a:buSzPct val="25000"/>
              <a:buFont typeface="Wingdings" charset="2"/>
              <a:buChar char="u"/>
            </a:pPr>
            <a:r>
              <a:rPr lang="nb-NO" sz="1800" dirty="0" err="1"/>
              <a:t>Indskrænk</a:t>
            </a:r>
            <a:r>
              <a:rPr lang="nb-NO" sz="1800" dirty="0"/>
              <a:t> den Lilles </a:t>
            </a:r>
            <a:r>
              <a:rPr lang="nb-NO" sz="1800" dirty="0" err="1"/>
              <a:t>Selvvirksomhed</a:t>
            </a:r>
            <a:r>
              <a:rPr lang="nb-NO" sz="1800" dirty="0"/>
              <a:t> </a:t>
            </a:r>
            <a:r>
              <a:rPr lang="nb-NO" sz="1800" dirty="0" err="1"/>
              <a:t>saa</a:t>
            </a:r>
            <a:r>
              <a:rPr lang="nb-NO" sz="1800" dirty="0"/>
              <a:t> </a:t>
            </a:r>
            <a:r>
              <a:rPr lang="nb-NO" sz="1800" dirty="0" err="1"/>
              <a:t>lidet</a:t>
            </a:r>
            <a:r>
              <a:rPr lang="nb-NO" sz="1800" dirty="0"/>
              <a:t> som </a:t>
            </a:r>
            <a:r>
              <a:rPr lang="nb-NO" sz="1800" dirty="0" err="1"/>
              <a:t>mueligt</a:t>
            </a:r>
            <a:r>
              <a:rPr lang="nb-NO" sz="1800" dirty="0"/>
              <a:t>. La det </a:t>
            </a:r>
            <a:r>
              <a:rPr lang="nb-NO" sz="1800" dirty="0" err="1"/>
              <a:t>raade</a:t>
            </a:r>
            <a:r>
              <a:rPr lang="nb-NO" sz="1800" dirty="0"/>
              <a:t> og virke </a:t>
            </a:r>
            <a:r>
              <a:rPr lang="nb-NO" sz="1800" dirty="0" smtClean="0"/>
              <a:t>selv … </a:t>
            </a:r>
            <a:r>
              <a:rPr lang="nb-NO" sz="1800" dirty="0"/>
              <a:t>Giv ham </a:t>
            </a:r>
            <a:r>
              <a:rPr lang="nb-NO" sz="1800" dirty="0" err="1"/>
              <a:t>hvad</a:t>
            </a:r>
            <a:r>
              <a:rPr lang="nb-NO" sz="1800" dirty="0"/>
              <a:t> han </a:t>
            </a:r>
            <a:r>
              <a:rPr lang="nb-NO" sz="1800" dirty="0" err="1"/>
              <a:t>attraaer</a:t>
            </a:r>
            <a:r>
              <a:rPr lang="nb-NO" sz="1800" dirty="0"/>
              <a:t>, og som det er </a:t>
            </a:r>
            <a:r>
              <a:rPr lang="nb-NO" sz="1800" dirty="0" err="1"/>
              <a:t>Dig</a:t>
            </a:r>
            <a:r>
              <a:rPr lang="nb-NO" sz="1800" dirty="0"/>
              <a:t> </a:t>
            </a:r>
            <a:r>
              <a:rPr lang="nb-NO" sz="1800" dirty="0" err="1"/>
              <a:t>mueligt</a:t>
            </a:r>
            <a:r>
              <a:rPr lang="nb-NO" sz="1800" dirty="0"/>
              <a:t> at </a:t>
            </a:r>
            <a:r>
              <a:rPr lang="nb-NO" sz="1800" dirty="0" err="1"/>
              <a:t>give</a:t>
            </a:r>
            <a:r>
              <a:rPr lang="nb-NO" sz="1800" dirty="0"/>
              <a:t> ham, uten at forlange, at han skal kysse, bukke eller gjøre andre </a:t>
            </a:r>
            <a:r>
              <a:rPr lang="nb-NO" sz="1800" dirty="0" err="1" smtClean="0"/>
              <a:t>Narrestreger</a:t>
            </a:r>
            <a:r>
              <a:rPr lang="nb-NO" sz="1800" dirty="0"/>
              <a:t> </a:t>
            </a:r>
            <a:r>
              <a:rPr lang="nb-NO" sz="1800" dirty="0" smtClean="0"/>
              <a:t>… </a:t>
            </a:r>
            <a:r>
              <a:rPr lang="nb-NO" sz="1800" dirty="0"/>
              <a:t>Tving ham ei til </a:t>
            </a:r>
            <a:r>
              <a:rPr lang="nb-NO" sz="1800" dirty="0" err="1"/>
              <a:t>Rolighed</a:t>
            </a:r>
            <a:r>
              <a:rPr lang="nb-NO" sz="1800" dirty="0"/>
              <a:t>, Stillesidden, </a:t>
            </a:r>
            <a:r>
              <a:rPr lang="nb-NO" sz="1800" dirty="0" err="1"/>
              <a:t>Maneerlighed</a:t>
            </a:r>
            <a:r>
              <a:rPr lang="nb-NO" sz="1800" dirty="0"/>
              <a:t>, eller til at lære altfor </a:t>
            </a:r>
            <a:r>
              <a:rPr lang="nb-NO" sz="1800" dirty="0" err="1"/>
              <a:t>tidligt</a:t>
            </a:r>
            <a:r>
              <a:rPr lang="nb-NO" sz="1800" dirty="0"/>
              <a:t>! </a:t>
            </a:r>
          </a:p>
          <a:p>
            <a:pPr marL="457200" indent="-457200" defTabSz="914400">
              <a:buSzPct val="25000"/>
              <a:buFont typeface="Wingdings" charset="2"/>
              <a:buChar char="u"/>
            </a:pPr>
            <a:r>
              <a:rPr lang="nn-NO" sz="2600" dirty="0" err="1"/>
              <a:t>Prestesønn</a:t>
            </a:r>
            <a:r>
              <a:rPr lang="nn-NO" sz="2600" dirty="0"/>
              <a:t>, Eidsvoll, teologistudent, </a:t>
            </a:r>
            <a:r>
              <a:rPr lang="nn-NO" sz="2600" dirty="0" smtClean="0"/>
              <a:t>«villmann», </a:t>
            </a:r>
            <a:r>
              <a:rPr lang="nn-NO" sz="2600" dirty="0"/>
              <a:t>kreativ, Jødeparagrafen, </a:t>
            </a:r>
            <a:r>
              <a:rPr lang="nn-NO" sz="2600" dirty="0" err="1"/>
              <a:t>Almueskrifter</a:t>
            </a:r>
            <a:r>
              <a:rPr lang="nn-NO" sz="2600" dirty="0"/>
              <a:t>, folkebibliotek, </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31685"/>
            <a:ext cx="9144000" cy="526315"/>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vert="horz" wrap="none" lIns="0" tIns="0" rIns="0" bIns="0" anchor="ctr"/>
          <a:lstStyle/>
          <a:p>
            <a:pPr defTabSz="914400"/>
            <a:r>
              <a:rPr lang="nb-NO" sz="4000" b="1" dirty="0">
                <a:solidFill>
                  <a:schemeClr val="dk1"/>
                </a:solidFill>
                <a:latin typeface="+mn-lt"/>
                <a:ea typeface="+mn-ea"/>
                <a:cs typeface="+mn-cs"/>
              </a:rPr>
              <a:t>Min vivs hjemkomst (1833</a:t>
            </a:r>
            <a:r>
              <a:rPr lang="nb-NO" sz="4000" b="1" dirty="0" smtClean="0">
                <a:solidFill>
                  <a:schemeClr val="dk1"/>
                </a:solidFill>
                <a:latin typeface="+mn-lt"/>
                <a:ea typeface="+mn-ea"/>
                <a:cs typeface="+mn-cs"/>
              </a:rPr>
              <a:t>)</a:t>
            </a:r>
            <a:endParaRPr lang="nn-NO" sz="4000" b="1" dirty="0">
              <a:solidFill>
                <a:schemeClr val="dk1"/>
              </a:solidFill>
              <a:latin typeface="+mn-lt"/>
              <a:ea typeface="+mn-ea"/>
              <a:cs typeface="+mn-cs"/>
            </a:endParaRPr>
          </a:p>
        </p:txBody>
      </p:sp>
      <p:sp>
        <p:nvSpPr>
          <p:cNvPr id="3" name="Plassholder for innhold 2"/>
          <p:cNvSpPr>
            <a:spLocks noGrp="1"/>
          </p:cNvSpPr>
          <p:nvPr>
            <p:ph idx="1"/>
          </p:nvPr>
        </p:nvSpPr>
        <p:spPr>
          <a:xfrm>
            <a:off x="2195736" y="1600200"/>
            <a:ext cx="6491064" cy="4525963"/>
          </a:xfrm>
        </p:spPr>
        <p:txBody>
          <a:bodyPr>
            <a:normAutofit fontScale="92500" lnSpcReduction="10000"/>
          </a:bodyPr>
          <a:lstStyle/>
          <a:p>
            <a:pPr>
              <a:buNone/>
            </a:pPr>
            <a:r>
              <a:rPr lang="nb-NO" sz="1200" i="1" dirty="0" smtClean="0"/>
              <a:t> </a:t>
            </a:r>
            <a:endParaRPr lang="nb-NO" sz="1200" dirty="0"/>
          </a:p>
          <a:p>
            <a:pPr>
              <a:buNone/>
            </a:pPr>
            <a:r>
              <a:rPr lang="nb-NO" sz="2000" i="1" dirty="0" err="1"/>
              <a:t>Gudskelov</a:t>
            </a:r>
            <a:r>
              <a:rPr lang="nb-NO" sz="2000" i="1" dirty="0"/>
              <a:t>, min </a:t>
            </a:r>
            <a:r>
              <a:rPr lang="nb-NO" sz="2000" i="1" dirty="0" err="1"/>
              <a:t>hulde</a:t>
            </a:r>
            <a:r>
              <a:rPr lang="nb-NO" sz="2000" i="1" dirty="0"/>
              <a:t> Hustru!</a:t>
            </a:r>
            <a:endParaRPr lang="nb-NO" sz="2000" dirty="0"/>
          </a:p>
          <a:p>
            <a:pPr>
              <a:buNone/>
            </a:pPr>
            <a:r>
              <a:rPr lang="nb-NO" sz="2000" i="1" dirty="0" err="1"/>
              <a:t>Gudskelov</a:t>
            </a:r>
            <a:r>
              <a:rPr lang="nb-NO" sz="2000" i="1" dirty="0"/>
              <a:t> du engang kommer!</a:t>
            </a:r>
            <a:endParaRPr lang="nb-NO" sz="2000" dirty="0"/>
          </a:p>
          <a:p>
            <a:pPr>
              <a:buNone/>
            </a:pPr>
            <a:r>
              <a:rPr lang="nb-NO" sz="2000" i="1" dirty="0"/>
              <a:t>O, Velsignede, velkommen!</a:t>
            </a:r>
            <a:endParaRPr lang="nb-NO" sz="2000" dirty="0"/>
          </a:p>
          <a:p>
            <a:pPr>
              <a:buNone/>
            </a:pPr>
            <a:r>
              <a:rPr lang="nb-NO" sz="2000" i="1" dirty="0"/>
              <a:t>O velkommen </a:t>
            </a:r>
            <a:r>
              <a:rPr lang="nb-NO" sz="2000" i="1" dirty="0" err="1"/>
              <a:t>tusind</a:t>
            </a:r>
            <a:r>
              <a:rPr lang="nb-NO" sz="2000" i="1" dirty="0"/>
              <a:t> Gange,</a:t>
            </a:r>
            <a:endParaRPr lang="nb-NO" sz="2000" dirty="0"/>
          </a:p>
          <a:p>
            <a:pPr>
              <a:buNone/>
            </a:pPr>
            <a:r>
              <a:rPr lang="nb-NO" sz="2000" i="1" dirty="0"/>
              <a:t>var dit Fravær ei slig Sorg!</a:t>
            </a:r>
            <a:endParaRPr lang="nb-NO" sz="2000" dirty="0"/>
          </a:p>
          <a:p>
            <a:pPr>
              <a:buNone/>
            </a:pPr>
            <a:r>
              <a:rPr lang="nb-NO" sz="2000" dirty="0"/>
              <a:t> </a:t>
            </a:r>
          </a:p>
          <a:p>
            <a:pPr>
              <a:buNone/>
            </a:pPr>
            <a:r>
              <a:rPr lang="nb-NO" sz="2000" i="1" dirty="0"/>
              <a:t>O med </a:t>
            </a:r>
            <a:r>
              <a:rPr lang="nb-NO" sz="2000" i="1" dirty="0" err="1"/>
              <a:t>tusind</a:t>
            </a:r>
            <a:r>
              <a:rPr lang="nb-NO" sz="2000" i="1" dirty="0"/>
              <a:t> </a:t>
            </a:r>
            <a:r>
              <a:rPr lang="nb-NO" sz="2000" i="1" dirty="0" err="1"/>
              <a:t>Kys</a:t>
            </a:r>
            <a:r>
              <a:rPr lang="nb-NO" sz="2000" i="1" dirty="0"/>
              <a:t> velkommen,</a:t>
            </a:r>
            <a:endParaRPr lang="nb-NO" sz="2000" dirty="0"/>
          </a:p>
          <a:p>
            <a:pPr>
              <a:buNone/>
            </a:pPr>
            <a:r>
              <a:rPr lang="nb-NO" sz="2000" i="1" dirty="0"/>
              <a:t>da dit Fravær er slig Sorg!</a:t>
            </a:r>
            <a:endParaRPr lang="nb-NO" sz="2000" dirty="0"/>
          </a:p>
          <a:p>
            <a:pPr>
              <a:buNone/>
            </a:pPr>
            <a:r>
              <a:rPr lang="nb-NO" sz="2000" i="1" dirty="0"/>
              <a:t>O velkommen hjem igjen,</a:t>
            </a:r>
            <a:endParaRPr lang="nb-NO" sz="2000" dirty="0"/>
          </a:p>
          <a:p>
            <a:pPr>
              <a:buNone/>
            </a:pPr>
            <a:r>
              <a:rPr lang="nb-NO" sz="2000" i="1" dirty="0"/>
              <a:t>til </a:t>
            </a:r>
            <a:r>
              <a:rPr lang="nb-NO" sz="2000" i="1" dirty="0" err="1"/>
              <a:t>mit</a:t>
            </a:r>
            <a:r>
              <a:rPr lang="nb-NO" sz="2000" i="1" dirty="0"/>
              <a:t> Hjerte hjem igjen,</a:t>
            </a:r>
            <a:endParaRPr lang="nb-NO" sz="2000" dirty="0"/>
          </a:p>
          <a:p>
            <a:pPr>
              <a:buNone/>
            </a:pPr>
            <a:r>
              <a:rPr lang="nb-NO" sz="2000" i="1" dirty="0" err="1"/>
              <a:t>inden</a:t>
            </a:r>
            <a:r>
              <a:rPr lang="nb-NO" sz="2000" i="1" dirty="0"/>
              <a:t> disse Armes </a:t>
            </a:r>
            <a:r>
              <a:rPr lang="nb-NO" sz="2000" i="1" dirty="0" err="1"/>
              <a:t>Grændser</a:t>
            </a:r>
            <a:r>
              <a:rPr lang="nb-NO" sz="2000" i="1" dirty="0"/>
              <a:t>,</a:t>
            </a:r>
            <a:endParaRPr lang="nb-NO" sz="2000" dirty="0"/>
          </a:p>
          <a:p>
            <a:pPr>
              <a:buNone/>
            </a:pPr>
            <a:r>
              <a:rPr lang="nb-NO" sz="2000" i="1" dirty="0"/>
              <a:t>hvor, min Viv, din Verden ender!</a:t>
            </a:r>
            <a:endParaRPr lang="nb-NO" sz="2000" dirty="0"/>
          </a:p>
          <a:p>
            <a:pPr>
              <a:buNone/>
            </a:pPr>
            <a:r>
              <a:rPr lang="nb-NO" sz="2000" i="1" dirty="0"/>
              <a:t>O velkommen hjem igjen!</a:t>
            </a:r>
            <a:endParaRPr lang="nb-NO" sz="2000" dirty="0"/>
          </a:p>
          <a:p>
            <a:endParaRPr lang="nn-NO" dirty="0"/>
          </a:p>
        </p:txBody>
      </p:sp>
      <p:pic>
        <p:nvPicPr>
          <p:cNvPr id="4"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31685"/>
            <a:ext cx="9144000" cy="526315"/>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p:style>
          <a:lnRef idx="2">
            <a:schemeClr val="accent2"/>
          </a:lnRef>
          <a:fillRef idx="1">
            <a:schemeClr val="lt1"/>
          </a:fillRef>
          <a:effectRef idx="0">
            <a:schemeClr val="accent2"/>
          </a:effectRef>
          <a:fontRef idx="minor">
            <a:schemeClr val="dk1"/>
          </a:fontRef>
        </p:style>
        <p:txBody>
          <a:bodyPr wrap="none" lIns="0" tIns="0" rIns="0" bIns="0" anchor="ctr"/>
          <a:lstStyle/>
          <a:p>
            <a:pPr defTabSz="914400"/>
            <a:r>
              <a:rPr lang="nn-NO" sz="4000" b="1" dirty="0">
                <a:solidFill>
                  <a:schemeClr val="dk1"/>
                </a:solidFill>
                <a:latin typeface="+mn-lt"/>
                <a:ea typeface="+mn-ea"/>
                <a:cs typeface="+mn-cs"/>
              </a:rPr>
              <a:t>Romantikken og </a:t>
            </a:r>
            <a:r>
              <a:rPr lang="nn-NO" sz="4000" b="1" dirty="0" smtClean="0">
                <a:solidFill>
                  <a:schemeClr val="dk1"/>
                </a:solidFill>
                <a:latin typeface="+mn-lt"/>
                <a:ea typeface="+mn-ea"/>
                <a:cs typeface="+mn-cs"/>
              </a:rPr>
              <a:t>nasjonal-</a:t>
            </a:r>
            <a:br>
              <a:rPr lang="nn-NO" sz="4000" b="1" dirty="0" smtClean="0">
                <a:solidFill>
                  <a:schemeClr val="dk1"/>
                </a:solidFill>
                <a:latin typeface="+mn-lt"/>
                <a:ea typeface="+mn-ea"/>
                <a:cs typeface="+mn-cs"/>
              </a:rPr>
            </a:br>
            <a:r>
              <a:rPr lang="nn-NO" sz="4000" b="1" dirty="0" smtClean="0">
                <a:solidFill>
                  <a:schemeClr val="dk1"/>
                </a:solidFill>
                <a:latin typeface="+mn-lt"/>
                <a:ea typeface="+mn-ea"/>
                <a:cs typeface="+mn-cs"/>
              </a:rPr>
              <a:t>romantikken 1800–1870</a:t>
            </a:r>
            <a:endParaRPr lang="nn-NO" sz="4000" b="1" dirty="0">
              <a:solidFill>
                <a:schemeClr val="dk1"/>
              </a:solidFill>
              <a:latin typeface="+mn-lt"/>
              <a:ea typeface="+mn-ea"/>
              <a:cs typeface="+mn-cs"/>
            </a:endParaRPr>
          </a:p>
        </p:txBody>
      </p:sp>
      <p:pic>
        <p:nvPicPr>
          <p:cNvPr id="4"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31685"/>
            <a:ext cx="9144000" cy="526315"/>
          </a:xfrm>
          <a:prstGeom prst="rect">
            <a:avLst/>
          </a:prstGeom>
        </p:spPr>
      </p:pic>
      <p:pic>
        <p:nvPicPr>
          <p:cNvPr id="3" name="Bild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0400" y="3933056"/>
            <a:ext cx="2743200" cy="1950720"/>
          </a:xfrm>
          <a:prstGeom prst="rect">
            <a:avLst/>
          </a:prstGeom>
        </p:spPr>
      </p:pic>
      <p:sp>
        <p:nvSpPr>
          <p:cNvPr id="5" name="TekstSylinder 4"/>
          <p:cNvSpPr txBox="1"/>
          <p:nvPr/>
        </p:nvSpPr>
        <p:spPr>
          <a:xfrm>
            <a:off x="3563888" y="5870390"/>
            <a:ext cx="2592288" cy="200055"/>
          </a:xfrm>
          <a:prstGeom prst="rect">
            <a:avLst/>
          </a:prstGeom>
          <a:noFill/>
        </p:spPr>
        <p:txBody>
          <a:bodyPr wrap="square" rtlCol="0">
            <a:spAutoFit/>
          </a:bodyPr>
          <a:lstStyle/>
          <a:p>
            <a:r>
              <a:rPr lang="da-DK" sz="700" dirty="0" smtClean="0"/>
              <a:t>  Adolph </a:t>
            </a:r>
            <a:r>
              <a:rPr lang="da-DK" sz="700" dirty="0"/>
              <a:t>Tidemand </a:t>
            </a:r>
            <a:r>
              <a:rPr lang="da-DK" sz="700" dirty="0" smtClean="0"/>
              <a:t>og </a:t>
            </a:r>
            <a:r>
              <a:rPr lang="da-DK" sz="700" dirty="0"/>
              <a:t>Hans Fredrik </a:t>
            </a:r>
            <a:r>
              <a:rPr lang="da-DK" sz="700" dirty="0" smtClean="0"/>
              <a:t>Gude/Wikimedia Commons</a:t>
            </a:r>
            <a:endParaRPr lang="nb-NO" sz="7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p:cNvSpPr>
            <a:spLocks noGrp="1"/>
          </p:cNvSpPr>
          <p:nvPr>
            <p:ph idx="1"/>
          </p:nvPr>
        </p:nvSpPr>
        <p:spPr/>
        <p:txBody>
          <a:bodyPr/>
          <a:lstStyle/>
          <a:p>
            <a:pPr marL="457200" indent="-457200" defTabSz="914400">
              <a:buSzPct val="25000"/>
              <a:buFont typeface="Wingdings" charset="2"/>
              <a:buChar char="u"/>
            </a:pPr>
            <a:r>
              <a:rPr lang="nb-NO" sz="2600" dirty="0"/>
              <a:t>Wergeland er kjent for å kunne skape fantastiske bilder av de minste ting, og var svært engasjert i verden rundt seg.</a:t>
            </a:r>
          </a:p>
          <a:p>
            <a:pPr marL="0" indent="0" defTabSz="914400">
              <a:buSzPct val="25000"/>
              <a:buNone/>
            </a:pPr>
            <a:endParaRPr lang="nb-NO" sz="2600" dirty="0"/>
          </a:p>
          <a:p>
            <a:pPr marL="457200" indent="-457200" defTabSz="914400">
              <a:buSzPct val="25000"/>
              <a:buFont typeface="Wingdings" charset="2"/>
              <a:buChar char="u"/>
            </a:pPr>
            <a:r>
              <a:rPr lang="nb-NO" sz="2600" dirty="0"/>
              <a:t>Som romantiker dyrket Wergeland naturen, og han hyllet både sommerfuglen, gran- og furutreet i diktene sine. </a:t>
            </a:r>
            <a:endParaRPr lang="nn-NO" sz="2600" dirty="0"/>
          </a:p>
        </p:txBody>
      </p:sp>
      <p:pic>
        <p:nvPicPr>
          <p:cNvPr id="4"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31685"/>
            <a:ext cx="9144000" cy="526315"/>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p:cNvSpPr>
            <a:spLocks noGrp="1"/>
          </p:cNvSpPr>
          <p:nvPr>
            <p:ph idx="1"/>
          </p:nvPr>
        </p:nvSpPr>
        <p:spPr/>
        <p:txBody>
          <a:bodyPr/>
          <a:lstStyle/>
          <a:p>
            <a:pPr marL="457200" indent="-457200" defTabSz="914400">
              <a:buSzPct val="25000"/>
              <a:buFont typeface="Wingdings" charset="2"/>
              <a:buChar char="u"/>
            </a:pPr>
            <a:r>
              <a:rPr lang="nb-NO" sz="2600" dirty="0"/>
              <a:t>Wergeland mente at naturen hadde åndelig liv, og at Gud var tilstede i den. </a:t>
            </a:r>
          </a:p>
          <a:p>
            <a:pPr marL="457200" indent="-457200" defTabSz="914400">
              <a:buSzPct val="25000"/>
              <a:buFont typeface="Wingdings" charset="2"/>
              <a:buChar char="u"/>
            </a:pPr>
            <a:r>
              <a:rPr lang="nb-NO" sz="2600" dirty="0"/>
              <a:t>Dikteren var en spesiell utvalgt som kunne formidle naturens skjulte mening til mennesker.</a:t>
            </a:r>
          </a:p>
          <a:p>
            <a:pPr marL="457200" indent="-457200" defTabSz="914400">
              <a:buSzPct val="25000"/>
              <a:buFont typeface="Wingdings" charset="2"/>
              <a:buChar char="u"/>
            </a:pPr>
            <a:r>
              <a:rPr lang="nb-NO" sz="2600" dirty="0"/>
              <a:t>Like før Wergeland døde, skrev han det kjente diktet </a:t>
            </a:r>
            <a:r>
              <a:rPr lang="nb-NO" sz="2600" i="1" dirty="0"/>
              <a:t>Til min Gyllenlakk</a:t>
            </a:r>
            <a:r>
              <a:rPr lang="nb-NO" sz="2600" dirty="0"/>
              <a:t>. Naturen er sentral i møtet med døden.</a:t>
            </a:r>
            <a:endParaRPr lang="nn-NO" sz="2600" dirty="0"/>
          </a:p>
        </p:txBody>
      </p:sp>
      <p:pic>
        <p:nvPicPr>
          <p:cNvPr id="4"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31685"/>
            <a:ext cx="9144000" cy="526315"/>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57200" y="413792"/>
            <a:ext cx="8229600" cy="1143000"/>
          </a:xfrm>
        </p:spPr>
        <p:style>
          <a:lnRef idx="2">
            <a:schemeClr val="accent2"/>
          </a:lnRef>
          <a:fillRef idx="1">
            <a:schemeClr val="lt1"/>
          </a:fillRef>
          <a:effectRef idx="0">
            <a:schemeClr val="accent2"/>
          </a:effectRef>
          <a:fontRef idx="minor">
            <a:schemeClr val="dk1"/>
          </a:fontRef>
        </p:style>
        <p:txBody>
          <a:bodyPr vert="horz" wrap="none" lIns="0" tIns="0" rIns="0" bIns="0" anchor="ctr"/>
          <a:lstStyle/>
          <a:p>
            <a:pPr defTabSz="914400"/>
            <a:r>
              <a:rPr lang="nb-NO" sz="4000" b="1" dirty="0">
                <a:solidFill>
                  <a:schemeClr val="dk1"/>
                </a:solidFill>
                <a:latin typeface="+mn-lt"/>
                <a:ea typeface="+mn-ea"/>
                <a:cs typeface="+mn-cs"/>
              </a:rPr>
              <a:t>Johan Sebastian </a:t>
            </a:r>
            <a:r>
              <a:rPr lang="nb-NO" sz="4000" b="1" dirty="0" smtClean="0">
                <a:solidFill>
                  <a:schemeClr val="dk1"/>
                </a:solidFill>
                <a:latin typeface="+mn-lt"/>
                <a:ea typeface="+mn-ea"/>
                <a:cs typeface="+mn-cs"/>
              </a:rPr>
              <a:t>Welhaven</a:t>
            </a:r>
            <a:br>
              <a:rPr lang="nb-NO" sz="4000" b="1" dirty="0" smtClean="0">
                <a:solidFill>
                  <a:schemeClr val="dk1"/>
                </a:solidFill>
                <a:latin typeface="+mn-lt"/>
                <a:ea typeface="+mn-ea"/>
                <a:cs typeface="+mn-cs"/>
              </a:rPr>
            </a:br>
            <a:r>
              <a:rPr lang="nb-NO" sz="4000" b="1" dirty="0" smtClean="0">
                <a:solidFill>
                  <a:schemeClr val="dk1"/>
                </a:solidFill>
                <a:latin typeface="+mn-lt"/>
                <a:ea typeface="+mn-ea"/>
                <a:cs typeface="+mn-cs"/>
              </a:rPr>
              <a:t>(1807–1873)</a:t>
            </a:r>
            <a:endParaRPr lang="nn-NO" sz="4000" b="1" dirty="0">
              <a:solidFill>
                <a:schemeClr val="dk1"/>
              </a:solidFill>
              <a:latin typeface="+mn-lt"/>
              <a:ea typeface="+mn-ea"/>
              <a:cs typeface="+mn-cs"/>
            </a:endParaRPr>
          </a:p>
        </p:txBody>
      </p:sp>
      <p:sp>
        <p:nvSpPr>
          <p:cNvPr id="3" name="Plassholder for innhold 2"/>
          <p:cNvSpPr>
            <a:spLocks noGrp="1"/>
          </p:cNvSpPr>
          <p:nvPr>
            <p:ph idx="1"/>
          </p:nvPr>
        </p:nvSpPr>
        <p:spPr>
          <a:xfrm>
            <a:off x="457200" y="1988840"/>
            <a:ext cx="8229600" cy="4137323"/>
          </a:xfrm>
        </p:spPr>
        <p:txBody>
          <a:bodyPr/>
          <a:lstStyle/>
          <a:p>
            <a:pPr marL="457200" indent="-457200" defTabSz="914400">
              <a:buSzPct val="25000"/>
              <a:buFont typeface="Wingdings" charset="2"/>
              <a:buChar char="u"/>
            </a:pPr>
            <a:r>
              <a:rPr lang="nn-NO" sz="2600" dirty="0" err="1"/>
              <a:t>Prestesønn</a:t>
            </a:r>
            <a:r>
              <a:rPr lang="nn-NO" sz="2600" dirty="0"/>
              <a:t> </a:t>
            </a:r>
            <a:r>
              <a:rPr lang="nn-NO" sz="2600" dirty="0" err="1"/>
              <a:t>fra</a:t>
            </a:r>
            <a:r>
              <a:rPr lang="nn-NO" sz="2600" dirty="0"/>
              <a:t> Bergen, </a:t>
            </a:r>
            <a:r>
              <a:rPr lang="nb-NO" sz="2600" dirty="0"/>
              <a:t>ganske vanskelig barn, lat på skolen og fikk «</a:t>
            </a:r>
            <a:r>
              <a:rPr lang="nb-NO" sz="2600" dirty="0" smtClean="0"/>
              <a:t>slet» </a:t>
            </a:r>
            <a:r>
              <a:rPr lang="nb-NO" sz="2600" dirty="0"/>
              <a:t>(lite godt) i oppførsel fordi han var så frekk, </a:t>
            </a:r>
            <a:r>
              <a:rPr lang="nb-NO" sz="2600" dirty="0" err="1"/>
              <a:t>teologistud</a:t>
            </a:r>
            <a:r>
              <a:rPr lang="nb-NO" sz="2600" dirty="0"/>
              <a:t>. </a:t>
            </a:r>
          </a:p>
          <a:p>
            <a:pPr marL="457200" indent="-457200" defTabSz="914400">
              <a:buSzPct val="25000"/>
              <a:buFont typeface="Wingdings" charset="2"/>
              <a:buChar char="u"/>
            </a:pPr>
            <a:r>
              <a:rPr lang="nb-NO" sz="2600" dirty="0"/>
              <a:t>Welhaven var sentrallyriker</a:t>
            </a:r>
          </a:p>
          <a:p>
            <a:pPr marL="457200" indent="-457200" defTabSz="914400">
              <a:buSzPct val="25000"/>
              <a:buFont typeface="Wingdings" charset="2"/>
              <a:buChar char="u"/>
            </a:pPr>
            <a:r>
              <a:rPr lang="nb-NO" sz="2600" dirty="0"/>
              <a:t>Skrev også mange kommentarartikler, taler og litteraturhistoriske arbeider</a:t>
            </a:r>
          </a:p>
          <a:p>
            <a:endParaRPr lang="nn-NO" dirty="0"/>
          </a:p>
        </p:txBody>
      </p:sp>
      <p:pic>
        <p:nvPicPr>
          <p:cNvPr id="4"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31685"/>
            <a:ext cx="9144000" cy="526315"/>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vert="horz" wrap="none" lIns="0" tIns="0" rIns="0" bIns="0" anchor="ctr"/>
          <a:lstStyle/>
          <a:p>
            <a:pPr defTabSz="914400"/>
            <a:r>
              <a:rPr lang="nn-NO" sz="4000" b="1" dirty="0">
                <a:solidFill>
                  <a:schemeClr val="dk1"/>
                </a:solidFill>
                <a:latin typeface="+mn-lt"/>
                <a:ea typeface="+mn-ea"/>
                <a:cs typeface="+mn-cs"/>
              </a:rPr>
              <a:t>Welhaven om deg </a:t>
            </a:r>
            <a:r>
              <a:rPr lang="nn-NO" sz="4000" b="1" dirty="0" err="1">
                <a:solidFill>
                  <a:schemeClr val="dk1"/>
                </a:solidFill>
                <a:latin typeface="+mn-lt"/>
                <a:ea typeface="+mn-ea"/>
                <a:cs typeface="+mn-cs"/>
              </a:rPr>
              <a:t>selv</a:t>
            </a:r>
            <a:r>
              <a:rPr lang="nn-NO" sz="4000" b="1" dirty="0">
                <a:solidFill>
                  <a:schemeClr val="dk1"/>
                </a:solidFill>
                <a:latin typeface="+mn-lt"/>
                <a:ea typeface="+mn-ea"/>
                <a:cs typeface="+mn-cs"/>
              </a:rPr>
              <a:t>:</a:t>
            </a:r>
          </a:p>
        </p:txBody>
      </p:sp>
      <p:sp>
        <p:nvSpPr>
          <p:cNvPr id="3" name="Plassholder for innhold 2"/>
          <p:cNvSpPr>
            <a:spLocks noGrp="1"/>
          </p:cNvSpPr>
          <p:nvPr>
            <p:ph idx="1"/>
          </p:nvPr>
        </p:nvSpPr>
        <p:spPr>
          <a:xfrm>
            <a:off x="2267744" y="1600200"/>
            <a:ext cx="6419056" cy="4525963"/>
          </a:xfrm>
        </p:spPr>
        <p:txBody>
          <a:bodyPr/>
          <a:lstStyle/>
          <a:p>
            <a:pPr>
              <a:lnSpc>
                <a:spcPct val="90000"/>
              </a:lnSpc>
              <a:buNone/>
            </a:pPr>
            <a:endParaRPr lang="nb-NO" sz="2000" i="1" dirty="0" smtClean="0"/>
          </a:p>
          <a:p>
            <a:pPr>
              <a:lnSpc>
                <a:spcPct val="90000"/>
              </a:lnSpc>
              <a:buNone/>
            </a:pPr>
            <a:endParaRPr lang="nb-NO" sz="2000" i="1" dirty="0"/>
          </a:p>
          <a:p>
            <a:pPr>
              <a:lnSpc>
                <a:spcPct val="90000"/>
              </a:lnSpc>
              <a:buNone/>
            </a:pPr>
            <a:r>
              <a:rPr lang="nb-NO" sz="2000" i="1" dirty="0" smtClean="0"/>
              <a:t>Ynder </a:t>
            </a:r>
            <a:r>
              <a:rPr lang="nb-NO" sz="2000" i="1" dirty="0"/>
              <a:t>du Træet, da </a:t>
            </a:r>
            <a:r>
              <a:rPr lang="nb-NO" sz="2000" i="1" dirty="0" err="1"/>
              <a:t>maa</a:t>
            </a:r>
            <a:r>
              <a:rPr lang="nb-NO" sz="2000" i="1" dirty="0"/>
              <a:t> du ei </a:t>
            </a:r>
            <a:r>
              <a:rPr lang="nb-NO" sz="2000" i="1" dirty="0" err="1"/>
              <a:t>hade</a:t>
            </a:r>
            <a:endParaRPr lang="nb-NO" sz="2000" i="1" dirty="0"/>
          </a:p>
          <a:p>
            <a:pPr>
              <a:lnSpc>
                <a:spcPct val="90000"/>
              </a:lnSpc>
              <a:buNone/>
            </a:pPr>
            <a:r>
              <a:rPr lang="nb-NO" sz="2000" i="1" dirty="0"/>
              <a:t>den hvasse Torn mellom Blomster og </a:t>
            </a:r>
            <a:r>
              <a:rPr lang="nb-NO" sz="2000" i="1" dirty="0" err="1"/>
              <a:t>Blade</a:t>
            </a:r>
            <a:r>
              <a:rPr lang="nb-NO" sz="2000" i="1" dirty="0"/>
              <a:t>;</a:t>
            </a:r>
          </a:p>
          <a:p>
            <a:pPr>
              <a:lnSpc>
                <a:spcPct val="90000"/>
              </a:lnSpc>
              <a:buNone/>
            </a:pPr>
            <a:r>
              <a:rPr lang="nb-NO" sz="2000" i="1" dirty="0"/>
              <a:t>da </a:t>
            </a:r>
            <a:r>
              <a:rPr lang="nb-NO" sz="2000" i="1" dirty="0" err="1"/>
              <a:t>Træet</a:t>
            </a:r>
            <a:r>
              <a:rPr lang="nb-NO" sz="2000" i="1" dirty="0"/>
              <a:t> var ungt med den </a:t>
            </a:r>
            <a:r>
              <a:rPr lang="nb-NO" sz="2000" i="1" dirty="0" err="1"/>
              <a:t>blødeste</a:t>
            </a:r>
            <a:r>
              <a:rPr lang="nb-NO" sz="2000" i="1" dirty="0"/>
              <a:t> Hud,</a:t>
            </a:r>
          </a:p>
          <a:p>
            <a:pPr>
              <a:lnSpc>
                <a:spcPct val="90000"/>
              </a:lnSpc>
              <a:buNone/>
            </a:pPr>
            <a:r>
              <a:rPr lang="nb-NO" sz="2000" i="1" dirty="0"/>
              <a:t>blev den et </a:t>
            </a:r>
            <a:r>
              <a:rPr lang="nb-NO" sz="2000" i="1" dirty="0" err="1"/>
              <a:t>standset</a:t>
            </a:r>
            <a:r>
              <a:rPr lang="nb-NO" sz="2000" i="1" dirty="0"/>
              <a:t>, forkommet </a:t>
            </a:r>
            <a:r>
              <a:rPr lang="nb-NO" sz="2000" i="1" dirty="0" err="1"/>
              <a:t>Skud</a:t>
            </a:r>
            <a:r>
              <a:rPr lang="nb-NO" sz="2000" i="1" dirty="0"/>
              <a:t>:</a:t>
            </a:r>
          </a:p>
          <a:p>
            <a:pPr>
              <a:lnSpc>
                <a:spcPct val="90000"/>
              </a:lnSpc>
              <a:buNone/>
            </a:pPr>
            <a:r>
              <a:rPr lang="nb-NO" sz="2000" i="1" dirty="0"/>
              <a:t>en Torn er en Kvist, der har </a:t>
            </a:r>
            <a:r>
              <a:rPr lang="nb-NO" sz="2000" i="1" dirty="0" err="1"/>
              <a:t>taget</a:t>
            </a:r>
            <a:r>
              <a:rPr lang="nb-NO" sz="2000" i="1" dirty="0"/>
              <a:t> Skade. </a:t>
            </a:r>
          </a:p>
          <a:p>
            <a:pPr>
              <a:buNone/>
            </a:pPr>
            <a:endParaRPr lang="nn-NO" sz="3600" dirty="0"/>
          </a:p>
        </p:txBody>
      </p:sp>
      <p:pic>
        <p:nvPicPr>
          <p:cNvPr id="4"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31685"/>
            <a:ext cx="9144000" cy="526315"/>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vert="horz" wrap="none" lIns="0" tIns="0" rIns="0" bIns="0" anchor="ctr"/>
          <a:lstStyle/>
          <a:p>
            <a:pPr defTabSz="914400"/>
            <a:r>
              <a:rPr lang="nn-NO" sz="4000" b="1" dirty="0">
                <a:solidFill>
                  <a:schemeClr val="dk1"/>
                </a:solidFill>
                <a:latin typeface="+mn-lt"/>
                <a:ea typeface="+mn-ea"/>
                <a:cs typeface="+mn-cs"/>
              </a:rPr>
              <a:t>Ulykkelig </a:t>
            </a:r>
            <a:r>
              <a:rPr lang="nn-NO" sz="4000" b="1" dirty="0" err="1">
                <a:solidFill>
                  <a:schemeClr val="dk1"/>
                </a:solidFill>
                <a:latin typeface="+mn-lt"/>
                <a:ea typeface="+mn-ea"/>
                <a:cs typeface="+mn-cs"/>
              </a:rPr>
              <a:t>kjærlighet</a:t>
            </a:r>
            <a:endParaRPr lang="nn-NO" sz="4000" b="1" dirty="0">
              <a:solidFill>
                <a:schemeClr val="dk1"/>
              </a:solidFill>
              <a:latin typeface="+mn-lt"/>
              <a:ea typeface="+mn-ea"/>
              <a:cs typeface="+mn-cs"/>
            </a:endParaRPr>
          </a:p>
        </p:txBody>
      </p:sp>
      <p:sp>
        <p:nvSpPr>
          <p:cNvPr id="3" name="Plassholder for innhold 2"/>
          <p:cNvSpPr>
            <a:spLocks noGrp="1"/>
          </p:cNvSpPr>
          <p:nvPr>
            <p:ph idx="1"/>
          </p:nvPr>
        </p:nvSpPr>
        <p:spPr>
          <a:xfrm>
            <a:off x="457200" y="1844824"/>
            <a:ext cx="8229600" cy="4281339"/>
          </a:xfrm>
        </p:spPr>
        <p:txBody>
          <a:bodyPr/>
          <a:lstStyle/>
          <a:p>
            <a:pPr marL="457200" indent="-457200" defTabSz="914400">
              <a:buSzPct val="25000"/>
              <a:buFont typeface="Wingdings" charset="2"/>
              <a:buChar char="u"/>
            </a:pPr>
            <a:r>
              <a:rPr lang="nb-NO" sz="2600" dirty="0"/>
              <a:t>Welhavens forhold til Camilla Wergeland, var spesielt, og han skrev mye om henne. </a:t>
            </a:r>
          </a:p>
          <a:p>
            <a:pPr marL="457200" indent="-457200" defTabSz="914400">
              <a:buSzPct val="25000"/>
              <a:buFont typeface="Wingdings" charset="2"/>
              <a:buChar char="u"/>
            </a:pPr>
            <a:r>
              <a:rPr lang="nb-NO" sz="2600" dirty="0"/>
              <a:t>Hemmelig forlovet med Ida </a:t>
            </a:r>
            <a:r>
              <a:rPr lang="nb-NO" sz="2600" dirty="0" err="1"/>
              <a:t>Kjernulf</a:t>
            </a:r>
            <a:r>
              <a:rPr lang="nb-NO" sz="2600" dirty="0"/>
              <a:t> i seks år, </a:t>
            </a:r>
          </a:p>
        </p:txBody>
      </p:sp>
      <p:pic>
        <p:nvPicPr>
          <p:cNvPr id="4"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31685"/>
            <a:ext cx="9144000" cy="526315"/>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vert="horz" wrap="none" lIns="0" tIns="0" rIns="0" bIns="0" anchor="ctr"/>
          <a:lstStyle/>
          <a:p>
            <a:pPr defTabSz="914400"/>
            <a:r>
              <a:rPr lang="nn-NO" sz="4000" b="1" dirty="0">
                <a:solidFill>
                  <a:schemeClr val="dk1"/>
                </a:solidFill>
                <a:latin typeface="+mn-lt"/>
                <a:ea typeface="+mn-ea"/>
                <a:cs typeface="+mn-cs"/>
              </a:rPr>
              <a:t>Welhavens </a:t>
            </a:r>
            <a:r>
              <a:rPr lang="nn-NO" sz="4000" b="1" dirty="0" err="1">
                <a:solidFill>
                  <a:schemeClr val="dk1"/>
                </a:solidFill>
                <a:latin typeface="+mn-lt"/>
                <a:ea typeface="+mn-ea"/>
                <a:cs typeface="+mn-cs"/>
              </a:rPr>
              <a:t>kunstsyn</a:t>
            </a:r>
            <a:r>
              <a:rPr lang="nn-NO" sz="4000" b="1" dirty="0">
                <a:solidFill>
                  <a:schemeClr val="dk1"/>
                </a:solidFill>
                <a:latin typeface="+mn-lt"/>
                <a:ea typeface="+mn-ea"/>
                <a:cs typeface="+mn-cs"/>
              </a:rPr>
              <a:t>:</a:t>
            </a:r>
          </a:p>
        </p:txBody>
      </p:sp>
      <p:sp>
        <p:nvSpPr>
          <p:cNvPr id="3" name="Plassholder for innhold 2"/>
          <p:cNvSpPr>
            <a:spLocks noGrp="1"/>
          </p:cNvSpPr>
          <p:nvPr>
            <p:ph idx="1"/>
          </p:nvPr>
        </p:nvSpPr>
        <p:spPr/>
        <p:txBody>
          <a:bodyPr/>
          <a:lstStyle/>
          <a:p>
            <a:pPr marL="457200" indent="-457200" defTabSz="914400">
              <a:buSzPct val="25000"/>
              <a:buFont typeface="Wingdings" charset="2"/>
              <a:buChar char="u"/>
            </a:pPr>
            <a:r>
              <a:rPr lang="nb-NO" sz="2600" dirty="0"/>
              <a:t>Stram oppbygning med klare krav til rim og rytme. </a:t>
            </a:r>
          </a:p>
          <a:p>
            <a:pPr marL="457200" indent="-457200" defTabSz="914400">
              <a:buSzPct val="25000"/>
              <a:buFont typeface="Wingdings" charset="2"/>
              <a:buChar char="u"/>
            </a:pPr>
            <a:r>
              <a:rPr lang="nb-NO" sz="2600" dirty="0"/>
              <a:t>Den strenge, poetiske formen virker frigjørende på diktets ånd, og det settes likhetstegn mellom diktets ånd og den frigjorte tanke. </a:t>
            </a:r>
          </a:p>
          <a:p>
            <a:pPr marL="457200" indent="-457200" defTabSz="914400">
              <a:buSzPct val="25000"/>
              <a:buFont typeface="Wingdings" charset="2"/>
              <a:buChar char="u"/>
            </a:pPr>
            <a:r>
              <a:rPr lang="nb-NO" sz="2600" dirty="0"/>
              <a:t>Diktning er altså en form for tenkning. </a:t>
            </a:r>
            <a:endParaRPr lang="nn-NO" sz="2600" dirty="0"/>
          </a:p>
        </p:txBody>
      </p:sp>
      <p:pic>
        <p:nvPicPr>
          <p:cNvPr id="4"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31685"/>
            <a:ext cx="9144000" cy="526315"/>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vert="horz" wrap="none" lIns="0" tIns="0" rIns="0" bIns="0" anchor="ctr"/>
          <a:lstStyle/>
          <a:p>
            <a:pPr defTabSz="914400"/>
            <a:r>
              <a:rPr lang="nn-NO" sz="4000" b="1" dirty="0" err="1">
                <a:solidFill>
                  <a:schemeClr val="dk1"/>
                </a:solidFill>
                <a:latin typeface="+mn-lt"/>
                <a:ea typeface="+mn-ea"/>
                <a:cs typeface="+mn-cs"/>
              </a:rPr>
              <a:t>Digtets</a:t>
            </a:r>
            <a:r>
              <a:rPr lang="nn-NO" sz="4000" b="1" dirty="0">
                <a:solidFill>
                  <a:schemeClr val="dk1"/>
                </a:solidFill>
                <a:latin typeface="+mn-lt"/>
                <a:ea typeface="+mn-ea"/>
                <a:cs typeface="+mn-cs"/>
              </a:rPr>
              <a:t> </a:t>
            </a:r>
            <a:r>
              <a:rPr lang="nn-NO" sz="4000" b="1" dirty="0" err="1">
                <a:solidFill>
                  <a:schemeClr val="dk1"/>
                </a:solidFill>
                <a:latin typeface="+mn-lt"/>
                <a:ea typeface="+mn-ea"/>
                <a:cs typeface="+mn-cs"/>
              </a:rPr>
              <a:t>Aand</a:t>
            </a:r>
            <a:r>
              <a:rPr lang="nn-NO" sz="4000" b="1" dirty="0">
                <a:solidFill>
                  <a:schemeClr val="dk1"/>
                </a:solidFill>
                <a:latin typeface="+mn-lt"/>
                <a:ea typeface="+mn-ea"/>
                <a:cs typeface="+mn-cs"/>
              </a:rPr>
              <a:t> (1844)</a:t>
            </a:r>
          </a:p>
        </p:txBody>
      </p:sp>
      <p:sp>
        <p:nvSpPr>
          <p:cNvPr id="3" name="Plassholder for innhold 2"/>
          <p:cNvSpPr>
            <a:spLocks noGrp="1"/>
          </p:cNvSpPr>
          <p:nvPr>
            <p:ph idx="1"/>
          </p:nvPr>
        </p:nvSpPr>
        <p:spPr>
          <a:xfrm>
            <a:off x="2195736" y="1628801"/>
            <a:ext cx="6491064" cy="3600400"/>
          </a:xfrm>
        </p:spPr>
        <p:txBody>
          <a:bodyPr>
            <a:normAutofit/>
          </a:bodyPr>
          <a:lstStyle/>
          <a:p>
            <a:pPr>
              <a:lnSpc>
                <a:spcPct val="90000"/>
              </a:lnSpc>
              <a:buNone/>
            </a:pPr>
            <a:endParaRPr lang="nb-NO" sz="2000" i="1" dirty="0" smtClean="0"/>
          </a:p>
          <a:p>
            <a:pPr>
              <a:lnSpc>
                <a:spcPct val="90000"/>
              </a:lnSpc>
              <a:buNone/>
            </a:pPr>
            <a:r>
              <a:rPr lang="nb-NO" sz="2000" i="1" dirty="0" err="1" smtClean="0"/>
              <a:t>Hvad</a:t>
            </a:r>
            <a:r>
              <a:rPr lang="nb-NO" sz="2000" i="1" dirty="0" smtClean="0"/>
              <a:t> </a:t>
            </a:r>
            <a:r>
              <a:rPr lang="nb-NO" sz="2000" i="1" dirty="0"/>
              <a:t>ei med Ord kan </a:t>
            </a:r>
            <a:r>
              <a:rPr lang="nb-NO" sz="2000" i="1" dirty="0" err="1"/>
              <a:t>nævnes</a:t>
            </a:r>
            <a:endParaRPr lang="nb-NO" sz="2000" i="1" dirty="0"/>
          </a:p>
          <a:p>
            <a:pPr>
              <a:lnSpc>
                <a:spcPct val="90000"/>
              </a:lnSpc>
              <a:buNone/>
            </a:pPr>
            <a:r>
              <a:rPr lang="nb-NO" sz="2000" i="1" dirty="0"/>
              <a:t>I det </a:t>
            </a:r>
            <a:r>
              <a:rPr lang="nb-NO" sz="2000" i="1" dirty="0" err="1"/>
              <a:t>rigeste</a:t>
            </a:r>
            <a:r>
              <a:rPr lang="nb-NO" sz="2000" i="1" dirty="0"/>
              <a:t> </a:t>
            </a:r>
            <a:r>
              <a:rPr lang="nb-NO" sz="2000" i="1" dirty="0" err="1"/>
              <a:t>Sprog</a:t>
            </a:r>
            <a:r>
              <a:rPr lang="nb-NO" sz="2000" i="1" dirty="0"/>
              <a:t>,</a:t>
            </a:r>
          </a:p>
          <a:p>
            <a:pPr>
              <a:lnSpc>
                <a:spcPct val="90000"/>
              </a:lnSpc>
              <a:buNone/>
            </a:pPr>
            <a:r>
              <a:rPr lang="nb-NO" sz="2000" i="1" dirty="0"/>
              <a:t>Det </a:t>
            </a:r>
            <a:r>
              <a:rPr lang="nb-NO" sz="2000" i="1" dirty="0" err="1"/>
              <a:t>Uudsigelige</a:t>
            </a:r>
            <a:r>
              <a:rPr lang="nb-NO" sz="2000" i="1" dirty="0"/>
              <a:t>,</a:t>
            </a:r>
          </a:p>
          <a:p>
            <a:pPr>
              <a:lnSpc>
                <a:spcPct val="90000"/>
              </a:lnSpc>
              <a:buNone/>
            </a:pPr>
            <a:r>
              <a:rPr lang="nb-NO" sz="2000" i="1" dirty="0"/>
              <a:t>Skal </a:t>
            </a:r>
            <a:r>
              <a:rPr lang="nb-NO" sz="2000" i="1" dirty="0" err="1"/>
              <a:t>Digtet</a:t>
            </a:r>
            <a:r>
              <a:rPr lang="nb-NO" sz="2000" i="1" dirty="0"/>
              <a:t> </a:t>
            </a:r>
            <a:r>
              <a:rPr lang="nb-NO" sz="2000" i="1" dirty="0" err="1"/>
              <a:t>røbe</a:t>
            </a:r>
            <a:r>
              <a:rPr lang="nb-NO" sz="2000" i="1" dirty="0"/>
              <a:t> dog. </a:t>
            </a:r>
          </a:p>
          <a:p>
            <a:pPr>
              <a:lnSpc>
                <a:spcPct val="90000"/>
              </a:lnSpc>
              <a:buNone/>
            </a:pPr>
            <a:r>
              <a:rPr lang="nb-NO" sz="2000" i="1" dirty="0" err="1"/>
              <a:t>Af</a:t>
            </a:r>
            <a:r>
              <a:rPr lang="nb-NO" sz="2000" i="1" dirty="0"/>
              <a:t> </a:t>
            </a:r>
            <a:r>
              <a:rPr lang="nb-NO" sz="2000" i="1" dirty="0" err="1"/>
              <a:t>Sprogets</a:t>
            </a:r>
            <a:r>
              <a:rPr lang="nb-NO" sz="2000" i="1" dirty="0"/>
              <a:t> strenge Bygning</a:t>
            </a:r>
          </a:p>
          <a:p>
            <a:pPr>
              <a:lnSpc>
                <a:spcPct val="90000"/>
              </a:lnSpc>
              <a:buNone/>
            </a:pPr>
            <a:r>
              <a:rPr lang="nb-NO" sz="2000" i="1" dirty="0" err="1"/>
              <a:t>Af</a:t>
            </a:r>
            <a:r>
              <a:rPr lang="nb-NO" sz="2000" i="1" dirty="0"/>
              <a:t> tankeformers </a:t>
            </a:r>
            <a:r>
              <a:rPr lang="nb-NO" sz="2000" i="1" dirty="0" err="1"/>
              <a:t>Baand</a:t>
            </a:r>
            <a:endParaRPr lang="nb-NO" sz="2000" i="1" dirty="0"/>
          </a:p>
          <a:p>
            <a:pPr>
              <a:lnSpc>
                <a:spcPct val="90000"/>
              </a:lnSpc>
              <a:buNone/>
            </a:pPr>
            <a:r>
              <a:rPr lang="nb-NO" sz="2000" i="1" dirty="0"/>
              <a:t>stiger en frigjort Tanke</a:t>
            </a:r>
          </a:p>
          <a:p>
            <a:pPr>
              <a:lnSpc>
                <a:spcPct val="90000"/>
              </a:lnSpc>
              <a:buNone/>
            </a:pPr>
            <a:r>
              <a:rPr lang="nb-NO" sz="2000" i="1" dirty="0"/>
              <a:t>Og den er </a:t>
            </a:r>
            <a:r>
              <a:rPr lang="nb-NO" sz="2000" i="1" dirty="0" err="1"/>
              <a:t>Digtets</a:t>
            </a:r>
            <a:r>
              <a:rPr lang="nb-NO" sz="2000" i="1" dirty="0"/>
              <a:t> </a:t>
            </a:r>
            <a:r>
              <a:rPr lang="nb-NO" sz="2000" i="1" dirty="0" err="1"/>
              <a:t>Aand</a:t>
            </a:r>
            <a:r>
              <a:rPr lang="nb-NO" sz="2000" i="1" dirty="0"/>
              <a:t>.</a:t>
            </a:r>
          </a:p>
          <a:p>
            <a:endParaRPr lang="nn-NO" sz="2000" dirty="0"/>
          </a:p>
        </p:txBody>
      </p:sp>
      <p:pic>
        <p:nvPicPr>
          <p:cNvPr id="4"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31685"/>
            <a:ext cx="9144000" cy="526315"/>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vert="horz" wrap="none" lIns="0" tIns="0" rIns="0" bIns="0" anchor="ctr"/>
          <a:lstStyle/>
          <a:p>
            <a:pPr defTabSz="914400"/>
            <a:r>
              <a:rPr lang="nn-NO" sz="4000" b="1" dirty="0">
                <a:solidFill>
                  <a:schemeClr val="dk1"/>
                </a:solidFill>
                <a:latin typeface="+mn-lt"/>
                <a:ea typeface="+mn-ea"/>
                <a:cs typeface="+mn-cs"/>
              </a:rPr>
              <a:t>Romantikk og politikk: </a:t>
            </a:r>
            <a:r>
              <a:rPr lang="nn-NO" sz="4000" b="1" dirty="0" smtClean="0">
                <a:solidFill>
                  <a:schemeClr val="dk1"/>
                </a:solidFill>
                <a:latin typeface="+mn-lt"/>
                <a:ea typeface="+mn-ea"/>
                <a:cs typeface="+mn-cs"/>
              </a:rPr>
              <a:t/>
            </a:r>
            <a:br>
              <a:rPr lang="nn-NO" sz="4000" b="1" dirty="0" smtClean="0">
                <a:solidFill>
                  <a:schemeClr val="dk1"/>
                </a:solidFill>
                <a:latin typeface="+mn-lt"/>
                <a:ea typeface="+mn-ea"/>
                <a:cs typeface="+mn-cs"/>
              </a:rPr>
            </a:br>
            <a:r>
              <a:rPr lang="nn-NO" sz="4000" b="1" dirty="0" smtClean="0">
                <a:solidFill>
                  <a:schemeClr val="dk1"/>
                </a:solidFill>
                <a:latin typeface="+mn-lt"/>
                <a:ea typeface="+mn-ea"/>
                <a:cs typeface="+mn-cs"/>
              </a:rPr>
              <a:t>Norge </a:t>
            </a:r>
            <a:r>
              <a:rPr lang="nn-NO" sz="4000" b="1" dirty="0">
                <a:solidFill>
                  <a:schemeClr val="dk1"/>
                </a:solidFill>
                <a:latin typeface="+mn-lt"/>
                <a:ea typeface="+mn-ea"/>
                <a:cs typeface="+mn-cs"/>
              </a:rPr>
              <a:t>etter 1814</a:t>
            </a:r>
          </a:p>
        </p:txBody>
      </p:sp>
      <p:sp>
        <p:nvSpPr>
          <p:cNvPr id="3" name="Plassholder for innhold 2"/>
          <p:cNvSpPr>
            <a:spLocks noGrp="1"/>
          </p:cNvSpPr>
          <p:nvPr>
            <p:ph idx="1"/>
          </p:nvPr>
        </p:nvSpPr>
        <p:spPr>
          <a:xfrm>
            <a:off x="457200" y="1844824"/>
            <a:ext cx="8229600" cy="4281339"/>
          </a:xfrm>
        </p:spPr>
        <p:txBody>
          <a:bodyPr/>
          <a:lstStyle/>
          <a:p>
            <a:pPr marL="457200" indent="-457200" defTabSz="914400">
              <a:buSzPct val="25000"/>
              <a:buFont typeface="Wingdings" charset="2"/>
              <a:buChar char="u"/>
            </a:pPr>
            <a:r>
              <a:rPr lang="nb-NO" sz="2600" dirty="0" smtClean="0"/>
              <a:t>I </a:t>
            </a:r>
            <a:r>
              <a:rPr lang="nb-NO" sz="2600" dirty="0"/>
              <a:t>1814:  ca. 1  million innbyggere, ca. 90 % var tilknyttet jordbruket. De siste 10 % var hovedsakelig dominert av embetsmenn med bakgrunn i København.</a:t>
            </a:r>
          </a:p>
          <a:p>
            <a:pPr marL="457200" indent="-457200" defTabSz="914400">
              <a:buSzPct val="25000"/>
              <a:buFont typeface="Wingdings" charset="2"/>
              <a:buChar char="u"/>
            </a:pPr>
            <a:r>
              <a:rPr lang="nb-NO" sz="2600" dirty="0"/>
              <a:t>Dette påvirket selvsagt språket og tenkemåten deres</a:t>
            </a:r>
            <a:endParaRPr lang="nn-NO" sz="2600" dirty="0"/>
          </a:p>
        </p:txBody>
      </p:sp>
      <p:pic>
        <p:nvPicPr>
          <p:cNvPr id="4"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31685"/>
            <a:ext cx="9144000" cy="526315"/>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p:cNvSpPr>
            <a:spLocks noGrp="1"/>
          </p:cNvSpPr>
          <p:nvPr>
            <p:ph idx="1"/>
          </p:nvPr>
        </p:nvSpPr>
        <p:spPr>
          <a:xfrm>
            <a:off x="457200" y="260649"/>
            <a:ext cx="8229600" cy="2808312"/>
          </a:xfrm>
        </p:spPr>
        <p:txBody>
          <a:bodyPr/>
          <a:lstStyle/>
          <a:p>
            <a:pPr>
              <a:buNone/>
            </a:pPr>
            <a:r>
              <a:rPr lang="nb-NO" dirty="0" smtClean="0"/>
              <a:t> </a:t>
            </a:r>
          </a:p>
          <a:p>
            <a:pPr marL="457200" indent="-457200" defTabSz="914400">
              <a:buSzPct val="25000"/>
              <a:buFont typeface="Wingdings" charset="2"/>
              <a:buChar char="u"/>
            </a:pPr>
            <a:r>
              <a:rPr lang="nb-NO" sz="2600" dirty="0"/>
              <a:t>I Norge fikk vi det første universitetet først i 1811, og derfor var det danske knyttet til makt og status. </a:t>
            </a:r>
          </a:p>
          <a:p>
            <a:pPr marL="457200" indent="-457200" defTabSz="914400">
              <a:buSzPct val="25000"/>
              <a:buFont typeface="Wingdings" charset="2"/>
              <a:buChar char="u"/>
            </a:pPr>
            <a:r>
              <a:rPr lang="nb-NO" sz="2600" dirty="0"/>
              <a:t>Embetsmennene representerte overklassen, og selv om de var i mindretall, var det de som preget utviklingen av den nye staten.</a:t>
            </a:r>
            <a:endParaRPr lang="nn-NO" sz="2600" dirty="0"/>
          </a:p>
          <a:p>
            <a:endParaRPr lang="nn-NO" dirty="0"/>
          </a:p>
        </p:txBody>
      </p:sp>
      <p:pic>
        <p:nvPicPr>
          <p:cNvPr id="4"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31685"/>
            <a:ext cx="9144000" cy="526315"/>
          </a:xfrm>
          <a:prstGeom prst="rect">
            <a:avLst/>
          </a:prstGeom>
        </p:spPr>
      </p:pic>
      <p:pic>
        <p:nvPicPr>
          <p:cNvPr id="2" name="Bild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08312" y="3068961"/>
            <a:ext cx="4327376" cy="2889726"/>
          </a:xfrm>
          <a:prstGeom prst="rect">
            <a:avLst/>
          </a:prstGeom>
        </p:spPr>
      </p:pic>
      <p:sp>
        <p:nvSpPr>
          <p:cNvPr id="5" name="TekstSylinder 4"/>
          <p:cNvSpPr txBox="1"/>
          <p:nvPr/>
        </p:nvSpPr>
        <p:spPr>
          <a:xfrm>
            <a:off x="5796136" y="5945130"/>
            <a:ext cx="1152128" cy="200055"/>
          </a:xfrm>
          <a:prstGeom prst="rect">
            <a:avLst/>
          </a:prstGeom>
          <a:noFill/>
        </p:spPr>
        <p:txBody>
          <a:bodyPr wrap="square" rtlCol="0">
            <a:spAutoFit/>
          </a:bodyPr>
          <a:lstStyle/>
          <a:p>
            <a:r>
              <a:rPr lang="nb-NO" sz="700" dirty="0" smtClean="0"/>
              <a:t>  </a:t>
            </a:r>
            <a:r>
              <a:rPr lang="nb-NO" sz="700" dirty="0" err="1" smtClean="0"/>
              <a:t>Ttstudio</a:t>
            </a:r>
            <a:r>
              <a:rPr lang="nb-NO" sz="700" dirty="0" smtClean="0"/>
              <a:t>/</a:t>
            </a:r>
            <a:r>
              <a:rPr lang="nb-NO" sz="700" dirty="0" err="1" smtClean="0"/>
              <a:t>Shutterstock</a:t>
            </a:r>
            <a:endParaRPr lang="nb-NO" sz="7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p:cNvSpPr>
            <a:spLocks noGrp="1"/>
          </p:cNvSpPr>
          <p:nvPr>
            <p:ph idx="1"/>
          </p:nvPr>
        </p:nvSpPr>
        <p:spPr/>
        <p:txBody>
          <a:bodyPr/>
          <a:lstStyle/>
          <a:p>
            <a:pPr marL="457200" indent="-457200" defTabSz="914400">
              <a:buSzPct val="25000"/>
              <a:buFont typeface="Wingdings" charset="2"/>
              <a:buChar char="u"/>
            </a:pPr>
            <a:r>
              <a:rPr lang="nb-NO" sz="2600" dirty="0"/>
              <a:t>Folk flest:  levde under vanskelige forhold</a:t>
            </a:r>
          </a:p>
          <a:p>
            <a:pPr marL="457200" indent="-457200" defTabSz="914400">
              <a:buSzPct val="25000"/>
              <a:buFont typeface="Wingdings" charset="2"/>
              <a:buChar char="u"/>
            </a:pPr>
            <a:r>
              <a:rPr lang="nb-NO" sz="2600" dirty="0"/>
              <a:t>Liten innflytelse</a:t>
            </a:r>
          </a:p>
          <a:p>
            <a:pPr marL="457200" indent="-457200" defTabSz="914400">
              <a:buSzPct val="25000"/>
              <a:buFont typeface="Wingdings" charset="2"/>
              <a:buChar char="u"/>
            </a:pPr>
            <a:r>
              <a:rPr lang="nb-NO" sz="2600" dirty="0"/>
              <a:t>Mange kunne ikke lese og skrive særlig godt, og det kunne være vanskelig for dem å uttrykke seg offentlig. </a:t>
            </a:r>
          </a:p>
          <a:p>
            <a:pPr marL="457200" indent="-457200" defTabSz="914400">
              <a:buSzPct val="25000"/>
              <a:buFont typeface="Wingdings" charset="2"/>
              <a:buChar char="u"/>
            </a:pPr>
            <a:r>
              <a:rPr lang="nb-NO" sz="2600" dirty="0"/>
              <a:t>Bøndene ble hengt ut i avisene – manglende dannelse. (Dannelse betydde at de burde bli så danske som mulig).</a:t>
            </a:r>
          </a:p>
          <a:p>
            <a:endParaRPr lang="nn-NO" dirty="0"/>
          </a:p>
        </p:txBody>
      </p:sp>
      <p:pic>
        <p:nvPicPr>
          <p:cNvPr id="4"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31685"/>
            <a:ext cx="9144000" cy="526315"/>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vert="horz" wrap="none" lIns="0" tIns="0" rIns="0" bIns="0" anchor="ctr"/>
          <a:lstStyle/>
          <a:p>
            <a:pPr defTabSz="914400"/>
            <a:r>
              <a:rPr lang="nn-NO" sz="4000" b="1" dirty="0">
                <a:solidFill>
                  <a:schemeClr val="dk1"/>
                </a:solidFill>
                <a:latin typeface="+mn-lt"/>
                <a:ea typeface="+mn-ea"/>
                <a:cs typeface="+mn-cs"/>
              </a:rPr>
              <a:t>Tenk over dette:</a:t>
            </a:r>
          </a:p>
        </p:txBody>
      </p:sp>
      <p:sp>
        <p:nvSpPr>
          <p:cNvPr id="3" name="Plassholder for innhold 2"/>
          <p:cNvSpPr>
            <a:spLocks noGrp="1"/>
          </p:cNvSpPr>
          <p:nvPr>
            <p:ph idx="1"/>
          </p:nvPr>
        </p:nvSpPr>
        <p:spPr/>
        <p:txBody>
          <a:bodyPr/>
          <a:lstStyle/>
          <a:p>
            <a:pPr marL="457200" indent="-457200" defTabSz="914400">
              <a:buSzPct val="25000"/>
              <a:buFont typeface="Wingdings" charset="2"/>
              <a:buChar char="u"/>
            </a:pPr>
            <a:r>
              <a:rPr lang="nn-NO" sz="2400" dirty="0" err="1"/>
              <a:t>Hva</a:t>
            </a:r>
            <a:r>
              <a:rPr lang="nn-NO" sz="2400" dirty="0"/>
              <a:t> betyr ordet romantikk for deg?</a:t>
            </a:r>
          </a:p>
          <a:p>
            <a:pPr marL="457200" indent="-457200" defTabSz="914400">
              <a:buSzPct val="25000"/>
              <a:buFont typeface="Wingdings" charset="2"/>
              <a:buChar char="u"/>
            </a:pPr>
            <a:endParaRPr lang="nn-NO" sz="2400" dirty="0"/>
          </a:p>
          <a:p>
            <a:pPr marL="457200" indent="-457200" defTabSz="914400">
              <a:buSzPct val="25000"/>
              <a:buFont typeface="Wingdings" charset="2"/>
              <a:buChar char="u"/>
            </a:pPr>
            <a:r>
              <a:rPr lang="nn-NO" sz="2400" dirty="0" err="1"/>
              <a:t>Hva</a:t>
            </a:r>
            <a:r>
              <a:rPr lang="nn-NO" sz="2400" dirty="0"/>
              <a:t> vil det si å være romantisk?</a:t>
            </a:r>
          </a:p>
        </p:txBody>
      </p:sp>
      <p:pic>
        <p:nvPicPr>
          <p:cNvPr id="4"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31685"/>
            <a:ext cx="9144000" cy="526315"/>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vert="horz" wrap="none" lIns="0" tIns="0" rIns="0" bIns="0" anchor="ctr"/>
          <a:lstStyle/>
          <a:p>
            <a:pPr defTabSz="914400"/>
            <a:r>
              <a:rPr lang="nn-NO" sz="4000" b="1" dirty="0" err="1">
                <a:solidFill>
                  <a:schemeClr val="dk1"/>
                </a:solidFill>
                <a:latin typeface="+mn-lt"/>
                <a:ea typeface="+mn-ea"/>
                <a:cs typeface="+mn-cs"/>
              </a:rPr>
              <a:t>Hvordan</a:t>
            </a:r>
            <a:r>
              <a:rPr lang="nn-NO" sz="4000" b="1" dirty="0">
                <a:solidFill>
                  <a:schemeClr val="dk1"/>
                </a:solidFill>
                <a:latin typeface="+mn-lt"/>
                <a:ea typeface="+mn-ea"/>
                <a:cs typeface="+mn-cs"/>
              </a:rPr>
              <a:t> skulle </a:t>
            </a:r>
            <a:r>
              <a:rPr lang="nn-NO" sz="4000" b="1" dirty="0" err="1">
                <a:solidFill>
                  <a:schemeClr val="dk1"/>
                </a:solidFill>
                <a:latin typeface="+mn-lt"/>
                <a:ea typeface="+mn-ea"/>
                <a:cs typeface="+mn-cs"/>
              </a:rPr>
              <a:t>Norges</a:t>
            </a:r>
            <a:r>
              <a:rPr lang="nn-NO" sz="4000" b="1" dirty="0">
                <a:solidFill>
                  <a:schemeClr val="dk1"/>
                </a:solidFill>
                <a:latin typeface="+mn-lt"/>
                <a:ea typeface="+mn-ea"/>
                <a:cs typeface="+mn-cs"/>
              </a:rPr>
              <a:t> framtid bli?</a:t>
            </a:r>
          </a:p>
        </p:txBody>
      </p:sp>
      <p:sp>
        <p:nvSpPr>
          <p:cNvPr id="3" name="Plassholder for innhold 2"/>
          <p:cNvSpPr>
            <a:spLocks noGrp="1"/>
          </p:cNvSpPr>
          <p:nvPr>
            <p:ph idx="1"/>
          </p:nvPr>
        </p:nvSpPr>
        <p:spPr/>
        <p:txBody>
          <a:bodyPr/>
          <a:lstStyle/>
          <a:p>
            <a:pPr marL="457200" indent="-457200" defTabSz="914400">
              <a:buSzPct val="25000"/>
              <a:buFont typeface="Wingdings" charset="2"/>
              <a:buChar char="u"/>
            </a:pPr>
            <a:r>
              <a:rPr lang="nb-NO" sz="2600" dirty="0"/>
              <a:t>Viktig at Norge fikk sin egen litteratur og et eget skriftspråk </a:t>
            </a:r>
          </a:p>
          <a:p>
            <a:pPr marL="457200" indent="-457200" defTabSz="914400">
              <a:buSzPct val="25000"/>
              <a:buFont typeface="Wingdings" charset="2"/>
              <a:buChar char="u"/>
            </a:pPr>
            <a:r>
              <a:rPr lang="nb-NO" sz="2600" dirty="0"/>
              <a:t>Welhaven ville bygge videre på det danske språket</a:t>
            </a:r>
          </a:p>
          <a:p>
            <a:pPr marL="457200" indent="-457200" defTabSz="914400">
              <a:buSzPct val="25000"/>
              <a:buFont typeface="Wingdings" charset="2"/>
              <a:buChar char="u"/>
            </a:pPr>
            <a:r>
              <a:rPr lang="nb-NO" sz="2600" dirty="0"/>
              <a:t>Wergeland hevdet at vi skulle frigjøre oss fra det, og skape noe nytt</a:t>
            </a:r>
          </a:p>
          <a:p>
            <a:endParaRPr lang="nn-NO" dirty="0"/>
          </a:p>
        </p:txBody>
      </p:sp>
      <p:pic>
        <p:nvPicPr>
          <p:cNvPr id="4"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31685"/>
            <a:ext cx="9144000" cy="526315"/>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vert="horz" wrap="none" lIns="0" tIns="0" rIns="0" bIns="0" anchor="ctr"/>
          <a:lstStyle/>
          <a:p>
            <a:pPr defTabSz="914400"/>
            <a:r>
              <a:rPr lang="nn-NO" sz="4000" b="1" dirty="0">
                <a:solidFill>
                  <a:schemeClr val="dk1"/>
                </a:solidFill>
                <a:latin typeface="+mn-lt"/>
                <a:ea typeface="+mn-ea"/>
                <a:cs typeface="+mn-cs"/>
              </a:rPr>
              <a:t>Nasjonalromantikken</a:t>
            </a:r>
          </a:p>
        </p:txBody>
      </p:sp>
      <p:sp>
        <p:nvSpPr>
          <p:cNvPr id="3" name="Plassholder for innhold 2"/>
          <p:cNvSpPr>
            <a:spLocks noGrp="1"/>
          </p:cNvSpPr>
          <p:nvPr>
            <p:ph idx="1"/>
          </p:nvPr>
        </p:nvSpPr>
        <p:spPr/>
        <p:txBody>
          <a:bodyPr/>
          <a:lstStyle/>
          <a:p>
            <a:pPr marL="0" indent="0" defTabSz="914400">
              <a:buSzPct val="25000"/>
              <a:buNone/>
            </a:pPr>
            <a:r>
              <a:rPr lang="nn-NO" sz="2600" dirty="0" err="1"/>
              <a:t>Førlesning</a:t>
            </a:r>
            <a:r>
              <a:rPr lang="nn-NO" sz="2600" dirty="0"/>
              <a:t>:</a:t>
            </a:r>
          </a:p>
          <a:p>
            <a:pPr marL="457200" indent="-457200" defTabSz="914400">
              <a:buSzPct val="25000"/>
              <a:buFont typeface="Wingdings" charset="2"/>
              <a:buChar char="u"/>
            </a:pPr>
            <a:endParaRPr lang="nn-NO" sz="2600" dirty="0"/>
          </a:p>
          <a:p>
            <a:pPr marL="457200" indent="-457200" defTabSz="914400">
              <a:buSzPct val="25000"/>
              <a:buFont typeface="Wingdings" charset="2"/>
              <a:buChar char="u"/>
            </a:pPr>
            <a:r>
              <a:rPr lang="nn-NO" sz="2600" dirty="0" err="1"/>
              <a:t>Hva</a:t>
            </a:r>
            <a:r>
              <a:rPr lang="nn-NO" sz="2600" dirty="0"/>
              <a:t> </a:t>
            </a:r>
            <a:r>
              <a:rPr lang="nn-NO" sz="2600" dirty="0" err="1"/>
              <a:t>kjennetegner</a:t>
            </a:r>
            <a:r>
              <a:rPr lang="nn-NO" sz="2600" dirty="0"/>
              <a:t> romantikken?</a:t>
            </a:r>
          </a:p>
          <a:p>
            <a:pPr marL="457200" indent="-457200" defTabSz="914400">
              <a:buSzPct val="25000"/>
              <a:buFont typeface="Wingdings" charset="2"/>
              <a:buChar char="u"/>
            </a:pPr>
            <a:r>
              <a:rPr lang="nn-NO" sz="2600" dirty="0" err="1"/>
              <a:t>Hva</a:t>
            </a:r>
            <a:r>
              <a:rPr lang="nn-NO" sz="2600" dirty="0"/>
              <a:t> forbinder du med ordet </a:t>
            </a:r>
            <a:r>
              <a:rPr lang="nn-NO" sz="2600" dirty="0" smtClean="0"/>
              <a:t>«Nasjon»?</a:t>
            </a:r>
            <a:endParaRPr lang="nn-NO" sz="2600" dirty="0"/>
          </a:p>
          <a:p>
            <a:pPr marL="457200" indent="-457200" defTabSz="914400">
              <a:buSzPct val="25000"/>
              <a:buFont typeface="Wingdings" charset="2"/>
              <a:buChar char="u"/>
            </a:pPr>
            <a:r>
              <a:rPr lang="nn-NO" sz="2600" dirty="0"/>
              <a:t>Nasjon + romantikk = ?</a:t>
            </a:r>
          </a:p>
          <a:p>
            <a:endParaRPr lang="nn-NO" dirty="0"/>
          </a:p>
        </p:txBody>
      </p:sp>
      <p:pic>
        <p:nvPicPr>
          <p:cNvPr id="4"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31685"/>
            <a:ext cx="9144000" cy="526315"/>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vert="horz" wrap="none" lIns="0" tIns="0" rIns="0" bIns="0" anchor="ctr"/>
          <a:lstStyle/>
          <a:p>
            <a:pPr defTabSz="914400"/>
            <a:r>
              <a:rPr lang="nn-NO" sz="4000" b="1" dirty="0">
                <a:solidFill>
                  <a:schemeClr val="dk1"/>
                </a:solidFill>
                <a:latin typeface="+mn-lt"/>
                <a:ea typeface="+mn-ea"/>
                <a:cs typeface="+mn-cs"/>
              </a:rPr>
              <a:t>Sentrale trekk:</a:t>
            </a:r>
          </a:p>
        </p:txBody>
      </p:sp>
      <p:sp>
        <p:nvSpPr>
          <p:cNvPr id="3" name="Plassholder for innhold 2"/>
          <p:cNvSpPr>
            <a:spLocks noGrp="1"/>
          </p:cNvSpPr>
          <p:nvPr>
            <p:ph idx="1"/>
          </p:nvPr>
        </p:nvSpPr>
        <p:spPr>
          <a:xfrm>
            <a:off x="457200" y="1916832"/>
            <a:ext cx="8229600" cy="4209331"/>
          </a:xfrm>
        </p:spPr>
        <p:txBody>
          <a:bodyPr/>
          <a:lstStyle/>
          <a:p>
            <a:pPr marL="0" indent="0" defTabSz="914400">
              <a:buSzPct val="25000"/>
              <a:buNone/>
            </a:pPr>
            <a:r>
              <a:rPr lang="nb-NO" sz="2600" dirty="0"/>
              <a:t>Forfatterne skrev om hva som var særegent </a:t>
            </a:r>
            <a:r>
              <a:rPr lang="nb-NO" sz="2600" dirty="0" smtClean="0"/>
              <a:t>for det </a:t>
            </a:r>
            <a:r>
              <a:rPr lang="nb-NO" sz="2600" dirty="0"/>
              <a:t>norske.</a:t>
            </a:r>
          </a:p>
          <a:p>
            <a:pPr marL="0" indent="0" defTabSz="914400">
              <a:buSzPct val="25000"/>
              <a:buNone/>
            </a:pPr>
            <a:endParaRPr lang="nb-NO" sz="2600" dirty="0"/>
          </a:p>
          <a:p>
            <a:pPr marL="0" indent="0" defTabSz="914400">
              <a:buSzPct val="25000"/>
              <a:buNone/>
            </a:pPr>
            <a:r>
              <a:rPr lang="nb-NO" sz="2600" dirty="0"/>
              <a:t>Kan du tenke deg hva det var?</a:t>
            </a:r>
          </a:p>
          <a:p>
            <a:pPr>
              <a:buNone/>
            </a:pPr>
            <a:endParaRPr lang="nb-NO" dirty="0" smtClean="0"/>
          </a:p>
          <a:p>
            <a:endParaRPr lang="nn-NO" dirty="0"/>
          </a:p>
        </p:txBody>
      </p:sp>
      <p:pic>
        <p:nvPicPr>
          <p:cNvPr id="4"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31685"/>
            <a:ext cx="9144000" cy="526315"/>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vert="horz" wrap="none" lIns="0" tIns="0" rIns="0" bIns="0" anchor="ctr"/>
          <a:lstStyle/>
          <a:p>
            <a:pPr defTabSz="914400"/>
            <a:r>
              <a:rPr lang="nn-NO" sz="4000" b="1" dirty="0">
                <a:solidFill>
                  <a:schemeClr val="dk1"/>
                </a:solidFill>
                <a:latin typeface="+mn-lt"/>
                <a:ea typeface="+mn-ea"/>
                <a:cs typeface="+mn-cs"/>
              </a:rPr>
              <a:t>Naturen</a:t>
            </a:r>
          </a:p>
        </p:txBody>
      </p:sp>
      <p:sp>
        <p:nvSpPr>
          <p:cNvPr id="3" name="Plassholder for innhold 2"/>
          <p:cNvSpPr>
            <a:spLocks noGrp="1"/>
          </p:cNvSpPr>
          <p:nvPr>
            <p:ph idx="1"/>
          </p:nvPr>
        </p:nvSpPr>
        <p:spPr>
          <a:xfrm>
            <a:off x="457200" y="1988841"/>
            <a:ext cx="8229600" cy="648072"/>
          </a:xfrm>
        </p:spPr>
        <p:txBody>
          <a:bodyPr/>
          <a:lstStyle/>
          <a:p>
            <a:pPr marL="0" indent="0" defTabSz="914400">
              <a:buSzPct val="25000"/>
              <a:buNone/>
            </a:pPr>
            <a:r>
              <a:rPr lang="nb-NO" sz="2600" dirty="0"/>
              <a:t>Naturen skulle gi en felles norsk identitet</a:t>
            </a:r>
          </a:p>
          <a:p>
            <a:pPr marL="0" indent="0">
              <a:buNone/>
            </a:pPr>
            <a:endParaRPr lang="nn-NO" dirty="0"/>
          </a:p>
        </p:txBody>
      </p:sp>
      <p:pic>
        <p:nvPicPr>
          <p:cNvPr id="4"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31685"/>
            <a:ext cx="9144000" cy="526315"/>
          </a:xfrm>
          <a:prstGeom prst="rect">
            <a:avLst/>
          </a:prstGeom>
        </p:spPr>
      </p:pic>
      <p:pic>
        <p:nvPicPr>
          <p:cNvPr id="5" name="Bild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19625" y="2749557"/>
            <a:ext cx="5504749" cy="3232511"/>
          </a:xfrm>
          <a:prstGeom prst="rect">
            <a:avLst/>
          </a:prstGeom>
        </p:spPr>
      </p:pic>
      <p:sp>
        <p:nvSpPr>
          <p:cNvPr id="6" name="TekstSylinder 5"/>
          <p:cNvSpPr txBox="1"/>
          <p:nvPr/>
        </p:nvSpPr>
        <p:spPr>
          <a:xfrm>
            <a:off x="6372200" y="5956821"/>
            <a:ext cx="1152128" cy="200055"/>
          </a:xfrm>
          <a:prstGeom prst="rect">
            <a:avLst/>
          </a:prstGeom>
          <a:noFill/>
        </p:spPr>
        <p:txBody>
          <a:bodyPr wrap="square" rtlCol="0">
            <a:spAutoFit/>
          </a:bodyPr>
          <a:lstStyle/>
          <a:p>
            <a:r>
              <a:rPr lang="nb-NO" sz="700" dirty="0"/>
              <a:t>Fotograf O. Væring Eftf.</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vert="horz" wrap="none" lIns="0" tIns="0" rIns="0" bIns="0" anchor="ctr"/>
          <a:lstStyle/>
          <a:p>
            <a:pPr defTabSz="914400"/>
            <a:r>
              <a:rPr lang="nn-NO" sz="4000" b="1" dirty="0">
                <a:solidFill>
                  <a:schemeClr val="dk1"/>
                </a:solidFill>
                <a:latin typeface="+mn-lt"/>
                <a:ea typeface="+mn-ea"/>
                <a:cs typeface="+mn-cs"/>
              </a:rPr>
              <a:t>En felles kulturarv </a:t>
            </a:r>
            <a:r>
              <a:rPr lang="nn-NO" sz="4000" b="1" dirty="0" smtClean="0">
                <a:solidFill>
                  <a:schemeClr val="dk1"/>
                </a:solidFill>
                <a:latin typeface="+mn-lt"/>
                <a:ea typeface="+mn-ea"/>
                <a:cs typeface="+mn-cs"/>
              </a:rPr>
              <a:t>– </a:t>
            </a:r>
            <a:r>
              <a:rPr lang="nn-NO" sz="4000" b="1" dirty="0">
                <a:solidFill>
                  <a:schemeClr val="dk1"/>
                </a:solidFill>
                <a:latin typeface="+mn-lt"/>
                <a:ea typeface="+mn-ea"/>
                <a:cs typeface="+mn-cs"/>
              </a:rPr>
              <a:t>nasjonsbygging</a:t>
            </a:r>
          </a:p>
        </p:txBody>
      </p:sp>
      <p:sp>
        <p:nvSpPr>
          <p:cNvPr id="3" name="Plassholder for innhold 2"/>
          <p:cNvSpPr>
            <a:spLocks noGrp="1"/>
          </p:cNvSpPr>
          <p:nvPr>
            <p:ph idx="1"/>
          </p:nvPr>
        </p:nvSpPr>
        <p:spPr>
          <a:xfrm>
            <a:off x="457200" y="2060848"/>
            <a:ext cx="8229600" cy="4065315"/>
          </a:xfrm>
        </p:spPr>
        <p:txBody>
          <a:bodyPr/>
          <a:lstStyle/>
          <a:p>
            <a:pPr marL="457200" indent="-457200" defTabSz="914400">
              <a:buSzPct val="25000"/>
              <a:buFont typeface="Wingdings" charset="2"/>
              <a:buChar char="u"/>
            </a:pPr>
            <a:r>
              <a:rPr lang="nn-NO" sz="2600" dirty="0" err="1"/>
              <a:t>Folkediktning</a:t>
            </a:r>
            <a:endParaRPr lang="nn-NO" sz="2600" dirty="0"/>
          </a:p>
          <a:p>
            <a:pPr marL="457200" indent="-457200" defTabSz="914400">
              <a:buSzPct val="25000"/>
              <a:buFont typeface="Wingdings" charset="2"/>
              <a:buChar char="u"/>
            </a:pPr>
            <a:r>
              <a:rPr lang="nn-NO" sz="2600" dirty="0"/>
              <a:t>Folkemusikk</a:t>
            </a:r>
          </a:p>
          <a:p>
            <a:pPr marL="457200" indent="-457200" defTabSz="914400">
              <a:buSzPct val="25000"/>
              <a:buFont typeface="Wingdings" charset="2"/>
              <a:buChar char="u"/>
            </a:pPr>
            <a:r>
              <a:rPr lang="nn-NO" sz="2600" dirty="0"/>
              <a:t>Bonden</a:t>
            </a:r>
          </a:p>
          <a:p>
            <a:pPr marL="457200" indent="-457200" defTabSz="914400">
              <a:buSzPct val="25000"/>
              <a:buFont typeface="Wingdings" charset="2"/>
              <a:buChar char="u"/>
            </a:pPr>
            <a:r>
              <a:rPr lang="nn-NO" sz="2600" dirty="0" smtClean="0"/>
              <a:t>«Typisk norsk»</a:t>
            </a:r>
            <a:endParaRPr lang="nn-NO" sz="2600" dirty="0"/>
          </a:p>
          <a:p>
            <a:pPr marL="457200" indent="-457200" defTabSz="914400">
              <a:buSzPct val="25000"/>
              <a:buFont typeface="Wingdings" charset="2"/>
              <a:buChar char="u"/>
            </a:pPr>
            <a:r>
              <a:rPr lang="nn-NO" sz="2600" dirty="0"/>
              <a:t>Herder: </a:t>
            </a:r>
            <a:r>
              <a:rPr lang="nn-NO" sz="2600" dirty="0" err="1"/>
              <a:t>Volksgeist</a:t>
            </a:r>
            <a:endParaRPr lang="nn-NO" sz="2600" dirty="0"/>
          </a:p>
        </p:txBody>
      </p:sp>
      <p:pic>
        <p:nvPicPr>
          <p:cNvPr id="4"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31685"/>
            <a:ext cx="9144000" cy="526315"/>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vert="horz" wrap="none" lIns="0" tIns="0" rIns="0" bIns="0" anchor="ctr"/>
          <a:lstStyle/>
          <a:p>
            <a:pPr defTabSz="914400"/>
            <a:r>
              <a:rPr lang="nn-NO" sz="4000" b="1" dirty="0" err="1">
                <a:solidFill>
                  <a:schemeClr val="dk1"/>
                </a:solidFill>
                <a:latin typeface="+mn-lt"/>
                <a:ea typeface="+mn-ea"/>
                <a:cs typeface="+mn-cs"/>
              </a:rPr>
              <a:t>Hva</a:t>
            </a:r>
            <a:r>
              <a:rPr lang="nn-NO" sz="4000" b="1" dirty="0">
                <a:solidFill>
                  <a:schemeClr val="dk1"/>
                </a:solidFill>
                <a:latin typeface="+mn-lt"/>
                <a:ea typeface="+mn-ea"/>
                <a:cs typeface="+mn-cs"/>
              </a:rPr>
              <a:t> med språket?</a:t>
            </a:r>
          </a:p>
        </p:txBody>
      </p:sp>
      <p:sp>
        <p:nvSpPr>
          <p:cNvPr id="3" name="Plassholder for innhold 2"/>
          <p:cNvSpPr>
            <a:spLocks noGrp="1"/>
          </p:cNvSpPr>
          <p:nvPr>
            <p:ph idx="1"/>
          </p:nvPr>
        </p:nvSpPr>
        <p:spPr>
          <a:xfrm>
            <a:off x="457200" y="1844824"/>
            <a:ext cx="8229600" cy="4281339"/>
          </a:xfrm>
        </p:spPr>
        <p:txBody>
          <a:bodyPr/>
          <a:lstStyle/>
          <a:p>
            <a:pPr marL="457200" indent="-457200" defTabSz="914400">
              <a:buSzPct val="25000"/>
              <a:buFont typeface="Wingdings" charset="2"/>
              <a:buChar char="u"/>
            </a:pPr>
            <a:r>
              <a:rPr lang="nb-NO" sz="2600" dirty="0"/>
              <a:t>Etter å ha vært i union med Sverige og Danmark, ble språk politikk!</a:t>
            </a:r>
          </a:p>
          <a:p>
            <a:pPr marL="457200" indent="-457200" defTabSz="914400">
              <a:buSzPct val="25000"/>
              <a:buFont typeface="Wingdings" charset="2"/>
              <a:buChar char="u"/>
            </a:pPr>
            <a:endParaRPr lang="nb-NO" sz="2600" dirty="0"/>
          </a:p>
          <a:p>
            <a:pPr marL="457200" indent="-457200" defTabSz="914400">
              <a:buSzPct val="25000"/>
              <a:buFont typeface="Wingdings" charset="2"/>
              <a:buChar char="u"/>
            </a:pPr>
            <a:r>
              <a:rPr lang="nb-NO" sz="2600" dirty="0"/>
              <a:t>Ivar Aasen samlet inn dialekter rundt i landsbygdene – landsmål – nynorsk</a:t>
            </a:r>
          </a:p>
          <a:p>
            <a:pPr marL="457200" indent="-457200" defTabSz="914400">
              <a:buSzPct val="25000"/>
              <a:buFont typeface="Wingdings" charset="2"/>
              <a:buChar char="u"/>
            </a:pPr>
            <a:endParaRPr lang="nb-NO" sz="2600" dirty="0"/>
          </a:p>
          <a:p>
            <a:pPr marL="457200" indent="-457200" defTabSz="914400">
              <a:buSzPct val="25000"/>
              <a:buFont typeface="Wingdings" charset="2"/>
              <a:buChar char="u"/>
            </a:pPr>
            <a:r>
              <a:rPr lang="nb-NO" sz="2600" dirty="0"/>
              <a:t>Knud Knudsen eller Ivar Aasen?</a:t>
            </a:r>
            <a:endParaRPr lang="nn-NO" sz="2600" dirty="0"/>
          </a:p>
        </p:txBody>
      </p:sp>
      <p:pic>
        <p:nvPicPr>
          <p:cNvPr id="4"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31685"/>
            <a:ext cx="9144000" cy="526315"/>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vert="horz" wrap="none" lIns="0" tIns="0" rIns="0" bIns="0" anchor="ctr"/>
          <a:lstStyle/>
          <a:p>
            <a:pPr defTabSz="914400"/>
            <a:r>
              <a:rPr lang="nn-NO" sz="4000" b="1" dirty="0" smtClean="0"/>
              <a:t>«</a:t>
            </a:r>
            <a:r>
              <a:rPr lang="nn-NO" sz="4000" b="1" dirty="0" smtClean="0">
                <a:solidFill>
                  <a:schemeClr val="dk1"/>
                </a:solidFill>
                <a:latin typeface="+mn-lt"/>
                <a:ea typeface="+mn-ea"/>
                <a:cs typeface="+mn-cs"/>
              </a:rPr>
              <a:t>Nordmannen</a:t>
            </a:r>
            <a:r>
              <a:rPr lang="nn-NO" sz="4000" b="1" dirty="0" smtClean="0"/>
              <a:t>»</a:t>
            </a:r>
            <a:r>
              <a:rPr lang="nn-NO" sz="4000" b="1" dirty="0" smtClean="0">
                <a:solidFill>
                  <a:schemeClr val="dk1"/>
                </a:solidFill>
                <a:latin typeface="+mn-lt"/>
                <a:ea typeface="+mn-ea"/>
                <a:cs typeface="+mn-cs"/>
              </a:rPr>
              <a:t> </a:t>
            </a:r>
            <a:r>
              <a:rPr lang="nn-NO" sz="4000" b="1" dirty="0">
                <a:solidFill>
                  <a:schemeClr val="dk1"/>
                </a:solidFill>
                <a:latin typeface="+mn-lt"/>
                <a:ea typeface="+mn-ea"/>
                <a:cs typeface="+mn-cs"/>
              </a:rPr>
              <a:t>av Ivar Aasen</a:t>
            </a:r>
          </a:p>
        </p:txBody>
      </p:sp>
      <p:sp>
        <p:nvSpPr>
          <p:cNvPr id="3" name="Plassholder for innhold 2"/>
          <p:cNvSpPr>
            <a:spLocks noGrp="1"/>
          </p:cNvSpPr>
          <p:nvPr>
            <p:ph idx="1"/>
          </p:nvPr>
        </p:nvSpPr>
        <p:spPr>
          <a:xfrm>
            <a:off x="457200" y="1988840"/>
            <a:ext cx="8229600" cy="4137323"/>
          </a:xfrm>
        </p:spPr>
        <p:txBody>
          <a:bodyPr/>
          <a:lstStyle/>
          <a:p>
            <a:pPr marL="457200" indent="-457200" defTabSz="914400">
              <a:buSzPct val="25000"/>
              <a:buFont typeface="Wingdings" charset="2"/>
              <a:buChar char="u"/>
            </a:pPr>
            <a:r>
              <a:rPr lang="nb-NO" sz="2600" dirty="0" err="1"/>
              <a:t>Millom</a:t>
            </a:r>
            <a:r>
              <a:rPr lang="nb-NO" sz="2600" dirty="0"/>
              <a:t> </a:t>
            </a:r>
            <a:r>
              <a:rPr lang="nb-NO" sz="2600" dirty="0" err="1"/>
              <a:t>Bakkar</a:t>
            </a:r>
            <a:r>
              <a:rPr lang="nb-NO" sz="2600" dirty="0"/>
              <a:t> og Berg ut med </a:t>
            </a:r>
            <a:r>
              <a:rPr lang="nb-NO" sz="2600" dirty="0" smtClean="0"/>
              <a:t>Havet heve </a:t>
            </a:r>
            <a:r>
              <a:rPr lang="nb-NO" sz="2600" dirty="0"/>
              <a:t>Nordmannen fenget sin </a:t>
            </a:r>
            <a:r>
              <a:rPr lang="nb-NO" sz="2600" dirty="0" smtClean="0"/>
              <a:t>Heim, der </a:t>
            </a:r>
            <a:r>
              <a:rPr lang="nb-NO" sz="2600" dirty="0"/>
              <a:t>han </a:t>
            </a:r>
            <a:r>
              <a:rPr lang="nb-NO" sz="2600" dirty="0" err="1"/>
              <a:t>sjølv</a:t>
            </a:r>
            <a:r>
              <a:rPr lang="nb-NO" sz="2600" dirty="0"/>
              <a:t> heve </a:t>
            </a:r>
            <a:r>
              <a:rPr lang="nb-NO" sz="2600" dirty="0" err="1"/>
              <a:t>Tufterna</a:t>
            </a:r>
            <a:r>
              <a:rPr lang="nb-NO" sz="2600" dirty="0"/>
              <a:t> </a:t>
            </a:r>
            <a:r>
              <a:rPr lang="nb-NO" sz="2600" dirty="0" smtClean="0"/>
              <a:t>gravet og </a:t>
            </a:r>
            <a:r>
              <a:rPr lang="nb-NO" sz="2600" dirty="0"/>
              <a:t>sett </a:t>
            </a:r>
            <a:r>
              <a:rPr lang="nb-NO" sz="2600" dirty="0" err="1"/>
              <a:t>sjølv</a:t>
            </a:r>
            <a:r>
              <a:rPr lang="nb-NO" sz="2600" dirty="0"/>
              <a:t> sine Hus </a:t>
            </a:r>
            <a:r>
              <a:rPr lang="nb-NO" sz="2600" dirty="0" err="1"/>
              <a:t>uppaa</a:t>
            </a:r>
            <a:r>
              <a:rPr lang="nb-NO" sz="2600" dirty="0"/>
              <a:t> </a:t>
            </a:r>
            <a:r>
              <a:rPr lang="nb-NO" sz="2600" dirty="0" err="1"/>
              <a:t>deim</a:t>
            </a:r>
            <a:r>
              <a:rPr lang="nb-NO" sz="2600" dirty="0"/>
              <a:t>.</a:t>
            </a:r>
          </a:p>
          <a:p>
            <a:pPr marL="457200" indent="-457200" defTabSz="914400">
              <a:buSzPct val="25000"/>
              <a:buFont typeface="Wingdings" charset="2"/>
              <a:buChar char="u"/>
            </a:pPr>
            <a:endParaRPr lang="nb-NO" sz="2600" dirty="0"/>
          </a:p>
          <a:p>
            <a:pPr marL="457200" indent="-457200" defTabSz="914400">
              <a:buSzPct val="25000"/>
              <a:buFont typeface="Wingdings" charset="2"/>
              <a:buChar char="u"/>
            </a:pPr>
            <a:r>
              <a:rPr lang="nb-NO" sz="2600" dirty="0"/>
              <a:t>Han </a:t>
            </a:r>
            <a:r>
              <a:rPr lang="nb-NO" sz="2600" dirty="0" err="1"/>
              <a:t>saag</a:t>
            </a:r>
            <a:r>
              <a:rPr lang="nb-NO" sz="2600" dirty="0"/>
              <a:t> ut </a:t>
            </a:r>
            <a:r>
              <a:rPr lang="nb-NO" sz="2600" dirty="0" err="1"/>
              <a:t>paa</a:t>
            </a:r>
            <a:r>
              <a:rPr lang="nb-NO" sz="2600" dirty="0"/>
              <a:t> </a:t>
            </a:r>
            <a:r>
              <a:rPr lang="nb-NO" sz="2600" dirty="0" err="1"/>
              <a:t>dei</a:t>
            </a:r>
            <a:r>
              <a:rPr lang="nb-NO" sz="2600" dirty="0"/>
              <a:t> </a:t>
            </a:r>
            <a:r>
              <a:rPr lang="nb-NO" sz="2600" dirty="0" err="1"/>
              <a:t>steinutte</a:t>
            </a:r>
            <a:r>
              <a:rPr lang="nb-NO" sz="2600" dirty="0"/>
              <a:t> </a:t>
            </a:r>
            <a:r>
              <a:rPr lang="nb-NO" sz="2600" dirty="0" smtClean="0"/>
              <a:t>Strender; det </a:t>
            </a:r>
            <a:r>
              <a:rPr lang="nb-NO" sz="2600" dirty="0"/>
              <a:t>var ingen, som der hadde </a:t>
            </a:r>
            <a:r>
              <a:rPr lang="nb-NO" sz="2600" dirty="0" err="1"/>
              <a:t>bygt</a:t>
            </a:r>
            <a:r>
              <a:rPr lang="nb-NO" sz="2600" dirty="0" smtClean="0"/>
              <a:t>. «</a:t>
            </a:r>
            <a:r>
              <a:rPr lang="nb-NO" sz="2600" dirty="0"/>
              <a:t>Lat oss </a:t>
            </a:r>
            <a:r>
              <a:rPr lang="nb-NO" sz="2600" dirty="0" err="1"/>
              <a:t>rydja</a:t>
            </a:r>
            <a:r>
              <a:rPr lang="nb-NO" sz="2600" dirty="0"/>
              <a:t> og </a:t>
            </a:r>
            <a:r>
              <a:rPr lang="nb-NO" sz="2600" dirty="0" err="1"/>
              <a:t>byggja</a:t>
            </a:r>
            <a:r>
              <a:rPr lang="nb-NO" sz="2600" dirty="0"/>
              <a:t> oss </a:t>
            </a:r>
            <a:r>
              <a:rPr lang="nb-NO" sz="2600" dirty="0" smtClean="0"/>
              <a:t>Grender, og </a:t>
            </a:r>
            <a:r>
              <a:rPr lang="nb-NO" sz="2600" dirty="0"/>
              <a:t>so eiga </a:t>
            </a:r>
            <a:r>
              <a:rPr lang="nb-NO" sz="2600" dirty="0" err="1"/>
              <a:t>me</a:t>
            </a:r>
            <a:r>
              <a:rPr lang="nb-NO" sz="2600" dirty="0"/>
              <a:t> </a:t>
            </a:r>
            <a:r>
              <a:rPr lang="nb-NO" sz="2600" dirty="0" err="1"/>
              <a:t>Rudningen</a:t>
            </a:r>
            <a:r>
              <a:rPr lang="nb-NO" sz="2600" dirty="0"/>
              <a:t> </a:t>
            </a:r>
            <a:r>
              <a:rPr lang="nb-NO" sz="2600" dirty="0" smtClean="0"/>
              <a:t>trygt.»</a:t>
            </a:r>
            <a:endParaRPr lang="nb-NO" sz="2600" dirty="0"/>
          </a:p>
          <a:p>
            <a:pPr>
              <a:buNone/>
            </a:pPr>
            <a:endParaRPr lang="nb-NO" sz="1800" dirty="0" smtClean="0"/>
          </a:p>
          <a:p>
            <a:pPr>
              <a:buNone/>
            </a:pPr>
            <a:endParaRPr lang="nn-NO" dirty="0"/>
          </a:p>
        </p:txBody>
      </p:sp>
      <p:pic>
        <p:nvPicPr>
          <p:cNvPr id="4"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31685"/>
            <a:ext cx="9144000" cy="526315"/>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endParaRPr lang="nn-NO"/>
          </a:p>
        </p:txBody>
      </p:sp>
      <p:sp>
        <p:nvSpPr>
          <p:cNvPr id="3" name="Plassholder for innhold 2"/>
          <p:cNvSpPr>
            <a:spLocks noGrp="1"/>
          </p:cNvSpPr>
          <p:nvPr>
            <p:ph idx="1"/>
          </p:nvPr>
        </p:nvSpPr>
        <p:spPr/>
        <p:txBody>
          <a:bodyPr/>
          <a:lstStyle/>
          <a:p>
            <a:pPr marL="0" indent="0" defTabSz="914400">
              <a:buSzPct val="25000"/>
              <a:buNone/>
            </a:pPr>
            <a:r>
              <a:rPr lang="nb-NO" sz="2400" dirty="0" smtClean="0"/>
              <a:t>Han </a:t>
            </a:r>
            <a:r>
              <a:rPr lang="nb-NO" sz="2400" dirty="0" err="1"/>
              <a:t>saag</a:t>
            </a:r>
            <a:r>
              <a:rPr lang="nb-NO" sz="2400" dirty="0"/>
              <a:t> ut </a:t>
            </a:r>
            <a:r>
              <a:rPr lang="nb-NO" sz="2400" dirty="0" err="1"/>
              <a:t>paa</a:t>
            </a:r>
            <a:r>
              <a:rPr lang="nb-NO" sz="2400" dirty="0"/>
              <a:t> det </a:t>
            </a:r>
            <a:r>
              <a:rPr lang="nb-NO" sz="2400" dirty="0" err="1"/>
              <a:t>baarutte</a:t>
            </a:r>
            <a:r>
              <a:rPr lang="nb-NO" sz="2400" dirty="0"/>
              <a:t> Havet</a:t>
            </a:r>
            <a:r>
              <a:rPr lang="nb-NO" sz="2400" dirty="0" smtClean="0"/>
              <a:t>; der </a:t>
            </a:r>
            <a:r>
              <a:rPr lang="nb-NO" sz="2400" dirty="0"/>
              <a:t>var ruskutt </a:t>
            </a:r>
            <a:r>
              <a:rPr lang="nb-NO" sz="2400" dirty="0" err="1"/>
              <a:t>aa</a:t>
            </a:r>
            <a:r>
              <a:rPr lang="nb-NO" sz="2400" dirty="0"/>
              <a:t> </a:t>
            </a:r>
            <a:r>
              <a:rPr lang="nb-NO" sz="2400" dirty="0" err="1"/>
              <a:t>leggja</a:t>
            </a:r>
            <a:r>
              <a:rPr lang="nb-NO" sz="2400" dirty="0"/>
              <a:t> ut </a:t>
            </a:r>
            <a:r>
              <a:rPr lang="nb-NO" sz="2400" dirty="0" err="1" smtClean="0"/>
              <a:t>paa</a:t>
            </a:r>
            <a:r>
              <a:rPr lang="nb-NO" sz="2400" dirty="0" smtClean="0"/>
              <a:t>; men </a:t>
            </a:r>
            <a:r>
              <a:rPr lang="nb-NO" sz="2400" dirty="0"/>
              <a:t>der </a:t>
            </a:r>
            <a:r>
              <a:rPr lang="nb-NO" sz="2400" dirty="0" err="1"/>
              <a:t>leikade</a:t>
            </a:r>
            <a:r>
              <a:rPr lang="nb-NO" sz="2400" dirty="0"/>
              <a:t> Fisk ned i </a:t>
            </a:r>
            <a:r>
              <a:rPr lang="nb-NO" sz="2400" dirty="0" smtClean="0"/>
              <a:t>Kavet, og </a:t>
            </a:r>
            <a:r>
              <a:rPr lang="nb-NO" sz="2400" dirty="0"/>
              <a:t>den Leiken den </a:t>
            </a:r>
            <a:r>
              <a:rPr lang="nb-NO" sz="2400" dirty="0" err="1"/>
              <a:t>vilde</a:t>
            </a:r>
            <a:r>
              <a:rPr lang="nb-NO" sz="2400" dirty="0"/>
              <a:t> han </a:t>
            </a:r>
            <a:r>
              <a:rPr lang="nb-NO" sz="2400" dirty="0" err="1"/>
              <a:t>sjaa</a:t>
            </a:r>
            <a:r>
              <a:rPr lang="nb-NO" sz="2400" dirty="0"/>
              <a:t>.</a:t>
            </a:r>
          </a:p>
          <a:p>
            <a:pPr marL="0" indent="0" defTabSz="914400">
              <a:buSzPct val="25000"/>
              <a:buNone/>
            </a:pPr>
            <a:endParaRPr lang="nb-NO" sz="1200" dirty="0"/>
          </a:p>
          <a:p>
            <a:pPr marL="0" indent="0" defTabSz="914400">
              <a:buSzPct val="25000"/>
              <a:buNone/>
            </a:pPr>
            <a:r>
              <a:rPr lang="nb-NO" sz="2400" dirty="0" smtClean="0"/>
              <a:t>Fram </a:t>
            </a:r>
            <a:r>
              <a:rPr lang="nb-NO" sz="2400" dirty="0" err="1"/>
              <a:t>paa</a:t>
            </a:r>
            <a:r>
              <a:rPr lang="nb-NO" sz="2400" dirty="0"/>
              <a:t> </a:t>
            </a:r>
            <a:r>
              <a:rPr lang="nb-NO" sz="2400" dirty="0" err="1"/>
              <a:t>Vetteren</a:t>
            </a:r>
            <a:r>
              <a:rPr lang="nb-NO" sz="2400" dirty="0"/>
              <a:t> stundom han </a:t>
            </a:r>
            <a:r>
              <a:rPr lang="nb-NO" sz="2400" dirty="0" smtClean="0"/>
              <a:t>tenkte: Giv </a:t>
            </a:r>
            <a:r>
              <a:rPr lang="nb-NO" sz="2400" dirty="0"/>
              <a:t>eg var i </a:t>
            </a:r>
            <a:r>
              <a:rPr lang="nb-NO" sz="2400" dirty="0" err="1"/>
              <a:t>eit</a:t>
            </a:r>
            <a:r>
              <a:rPr lang="nb-NO" sz="2400" dirty="0"/>
              <a:t> </a:t>
            </a:r>
            <a:r>
              <a:rPr lang="nb-NO" sz="2400" dirty="0" err="1"/>
              <a:t>varmare</a:t>
            </a:r>
            <a:r>
              <a:rPr lang="nb-NO" sz="2400" dirty="0"/>
              <a:t> </a:t>
            </a:r>
            <a:r>
              <a:rPr lang="nb-NO" sz="2400" dirty="0" smtClean="0"/>
              <a:t>Land! Men </a:t>
            </a:r>
            <a:r>
              <a:rPr lang="nb-NO" sz="2400" dirty="0" err="1"/>
              <a:t>naar</a:t>
            </a:r>
            <a:r>
              <a:rPr lang="nb-NO" sz="2400" dirty="0"/>
              <a:t> </a:t>
            </a:r>
            <a:r>
              <a:rPr lang="nb-NO" sz="2400" dirty="0" err="1"/>
              <a:t>Vaarsol</a:t>
            </a:r>
            <a:r>
              <a:rPr lang="nb-NO" sz="2400" dirty="0"/>
              <a:t> i </a:t>
            </a:r>
            <a:r>
              <a:rPr lang="nb-NO" sz="2400" dirty="0" err="1"/>
              <a:t>Bakkarne</a:t>
            </a:r>
            <a:r>
              <a:rPr lang="nb-NO" sz="2400" dirty="0"/>
              <a:t> </a:t>
            </a:r>
            <a:r>
              <a:rPr lang="nb-NO" sz="2400" dirty="0" err="1" smtClean="0"/>
              <a:t>blenkte</a:t>
            </a:r>
            <a:r>
              <a:rPr lang="nb-NO" sz="2400" dirty="0" smtClean="0"/>
              <a:t>, </a:t>
            </a:r>
            <a:r>
              <a:rPr lang="nb-NO" sz="2400" dirty="0" err="1" smtClean="0"/>
              <a:t>fekk</a:t>
            </a:r>
            <a:r>
              <a:rPr lang="nb-NO" sz="2400" dirty="0" smtClean="0"/>
              <a:t> </a:t>
            </a:r>
            <a:r>
              <a:rPr lang="nb-NO" sz="2400" dirty="0"/>
              <a:t>han Hug til si </a:t>
            </a:r>
            <a:r>
              <a:rPr lang="nb-NO" sz="2400" dirty="0" err="1"/>
              <a:t>heimlege</a:t>
            </a:r>
            <a:r>
              <a:rPr lang="nb-NO" sz="2400" dirty="0"/>
              <a:t> Strand.</a:t>
            </a:r>
          </a:p>
          <a:p>
            <a:pPr marL="0" indent="0" defTabSz="914400">
              <a:buSzPct val="25000"/>
              <a:buNone/>
            </a:pPr>
            <a:endParaRPr lang="nb-NO" sz="1200" dirty="0"/>
          </a:p>
          <a:p>
            <a:pPr marL="0" indent="0" defTabSz="914400">
              <a:buSzPct val="25000"/>
              <a:buNone/>
            </a:pPr>
            <a:r>
              <a:rPr lang="nb-NO" sz="2400" dirty="0" smtClean="0"/>
              <a:t>Og </a:t>
            </a:r>
            <a:r>
              <a:rPr lang="nb-NO" sz="2400" dirty="0" err="1"/>
              <a:t>naar</a:t>
            </a:r>
            <a:r>
              <a:rPr lang="nb-NO" sz="2400" dirty="0"/>
              <a:t> </a:t>
            </a:r>
            <a:r>
              <a:rPr lang="nb-NO" sz="2400" dirty="0" err="1"/>
              <a:t>Liderna</a:t>
            </a:r>
            <a:r>
              <a:rPr lang="nb-NO" sz="2400" dirty="0"/>
              <a:t> grønka som </a:t>
            </a:r>
            <a:r>
              <a:rPr lang="nb-NO" sz="2400" dirty="0" smtClean="0"/>
              <a:t>Hagar, </a:t>
            </a:r>
            <a:r>
              <a:rPr lang="nb-NO" sz="2400" dirty="0" err="1" smtClean="0"/>
              <a:t>naar</a:t>
            </a:r>
            <a:r>
              <a:rPr lang="nb-NO" sz="2400" dirty="0" smtClean="0"/>
              <a:t> </a:t>
            </a:r>
            <a:r>
              <a:rPr lang="nb-NO" sz="2400" dirty="0"/>
              <a:t>det laver av </a:t>
            </a:r>
            <a:r>
              <a:rPr lang="nb-NO" sz="2400" dirty="0" err="1"/>
              <a:t>Blomar</a:t>
            </a:r>
            <a:r>
              <a:rPr lang="nb-NO" sz="2400" dirty="0"/>
              <a:t> </a:t>
            </a:r>
            <a:r>
              <a:rPr lang="nb-NO" sz="2400" dirty="0" err="1"/>
              <a:t>paa</a:t>
            </a:r>
            <a:r>
              <a:rPr lang="nb-NO" sz="2400" dirty="0"/>
              <a:t> </a:t>
            </a:r>
            <a:r>
              <a:rPr lang="nb-NO" sz="2400" dirty="0" err="1"/>
              <a:t>Straa</a:t>
            </a:r>
            <a:r>
              <a:rPr lang="nb-NO" sz="2400" dirty="0" smtClean="0"/>
              <a:t>, og </a:t>
            </a:r>
            <a:r>
              <a:rPr lang="nb-NO" sz="2400" dirty="0" err="1"/>
              <a:t>naar</a:t>
            </a:r>
            <a:r>
              <a:rPr lang="nb-NO" sz="2400" dirty="0"/>
              <a:t> </a:t>
            </a:r>
            <a:r>
              <a:rPr lang="nb-NO" sz="2400" dirty="0" err="1"/>
              <a:t>Næter</a:t>
            </a:r>
            <a:r>
              <a:rPr lang="nb-NO" sz="2400" dirty="0"/>
              <a:t> er </a:t>
            </a:r>
            <a:r>
              <a:rPr lang="nb-NO" sz="2400" dirty="0" err="1"/>
              <a:t>ljosa</a:t>
            </a:r>
            <a:r>
              <a:rPr lang="nb-NO" sz="2400" dirty="0"/>
              <a:t> som </a:t>
            </a:r>
            <a:r>
              <a:rPr lang="nb-NO" sz="2400" dirty="0" err="1"/>
              <a:t>Dagar</a:t>
            </a:r>
            <a:r>
              <a:rPr lang="nb-NO" sz="2400" dirty="0" smtClean="0"/>
              <a:t>, </a:t>
            </a:r>
            <a:r>
              <a:rPr lang="nb-NO" sz="2400" dirty="0" err="1" smtClean="0"/>
              <a:t>kann</a:t>
            </a:r>
            <a:r>
              <a:rPr lang="nb-NO" sz="2400" dirty="0" smtClean="0"/>
              <a:t> </a:t>
            </a:r>
            <a:r>
              <a:rPr lang="nb-NO" sz="2400" dirty="0"/>
              <a:t>han </a:t>
            </a:r>
            <a:r>
              <a:rPr lang="nb-NO" sz="2400" dirty="0" err="1"/>
              <a:t>ingenstad</a:t>
            </a:r>
            <a:r>
              <a:rPr lang="nb-NO" sz="2400" dirty="0"/>
              <a:t> </a:t>
            </a:r>
            <a:r>
              <a:rPr lang="nb-NO" sz="2400" dirty="0" err="1"/>
              <a:t>vænare</a:t>
            </a:r>
            <a:r>
              <a:rPr lang="nb-NO" sz="2400" dirty="0"/>
              <a:t> </a:t>
            </a:r>
            <a:r>
              <a:rPr lang="nb-NO" sz="2400" dirty="0" err="1"/>
              <a:t>sjaa</a:t>
            </a:r>
            <a:r>
              <a:rPr lang="nb-NO" sz="2400" dirty="0" smtClean="0"/>
              <a:t>.</a:t>
            </a:r>
            <a:endParaRPr lang="nn-NO" sz="2400" dirty="0"/>
          </a:p>
        </p:txBody>
      </p:sp>
      <p:pic>
        <p:nvPicPr>
          <p:cNvPr id="4"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31685"/>
            <a:ext cx="9144000" cy="526315"/>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vert="horz" wrap="none" lIns="0" tIns="0" rIns="0" bIns="0" anchor="ctr"/>
          <a:lstStyle/>
          <a:p>
            <a:pPr defTabSz="914400"/>
            <a:r>
              <a:rPr lang="nn-NO" sz="4000" b="1">
                <a:solidFill>
                  <a:schemeClr val="dk1"/>
                </a:solidFill>
                <a:latin typeface="+mn-lt"/>
                <a:ea typeface="+mn-ea"/>
                <a:cs typeface="+mn-cs"/>
              </a:rPr>
              <a:t>Oppgave:</a:t>
            </a:r>
            <a:endParaRPr lang="nn-NO" sz="4000" b="1" dirty="0">
              <a:solidFill>
                <a:schemeClr val="dk1"/>
              </a:solidFill>
              <a:latin typeface="+mn-lt"/>
              <a:ea typeface="+mn-ea"/>
              <a:cs typeface="+mn-cs"/>
            </a:endParaRPr>
          </a:p>
        </p:txBody>
      </p:sp>
      <p:sp>
        <p:nvSpPr>
          <p:cNvPr id="3" name="Plassholder for innhold 2"/>
          <p:cNvSpPr>
            <a:spLocks noGrp="1"/>
          </p:cNvSpPr>
          <p:nvPr>
            <p:ph idx="1"/>
          </p:nvPr>
        </p:nvSpPr>
        <p:spPr/>
        <p:txBody>
          <a:bodyPr/>
          <a:lstStyle/>
          <a:p>
            <a:pPr marL="0" indent="0" defTabSz="914400">
              <a:buSzPct val="25000"/>
              <a:buNone/>
            </a:pPr>
            <a:r>
              <a:rPr lang="nb-NO" sz="2600" dirty="0"/>
              <a:t>1</a:t>
            </a:r>
            <a:r>
              <a:rPr lang="nb-NO" sz="2600" dirty="0" smtClean="0"/>
              <a:t>. Hvordan </a:t>
            </a:r>
            <a:r>
              <a:rPr lang="nb-NO" sz="2600" dirty="0"/>
              <a:t>framstilles norsk natur i </a:t>
            </a:r>
            <a:r>
              <a:rPr lang="nb-NO" sz="2600" dirty="0" smtClean="0"/>
              <a:t>diktet «Nordmannen»?</a:t>
            </a:r>
            <a:endParaRPr lang="nb-NO" sz="2600" dirty="0"/>
          </a:p>
          <a:p>
            <a:pPr marL="0" indent="0" defTabSz="914400">
              <a:buSzPct val="25000"/>
              <a:buNone/>
            </a:pPr>
            <a:endParaRPr lang="nb-NO" sz="2600" dirty="0" smtClean="0"/>
          </a:p>
          <a:p>
            <a:pPr marL="0" indent="0" defTabSz="914400">
              <a:buSzPct val="25000"/>
              <a:buNone/>
            </a:pPr>
            <a:r>
              <a:rPr lang="nb-NO" sz="2600" dirty="0" smtClean="0"/>
              <a:t>2</a:t>
            </a:r>
            <a:r>
              <a:rPr lang="nb-NO" sz="2600" dirty="0"/>
              <a:t>. </a:t>
            </a:r>
            <a:r>
              <a:rPr lang="nb-NO" sz="2600" dirty="0" smtClean="0"/>
              <a:t>Hvordan </a:t>
            </a:r>
            <a:r>
              <a:rPr lang="nb-NO" sz="2600" dirty="0"/>
              <a:t>framstilles nordmannens forhold </a:t>
            </a:r>
            <a:r>
              <a:rPr lang="nb-NO" sz="2600" dirty="0" smtClean="0"/>
              <a:t>til naturen</a:t>
            </a:r>
            <a:r>
              <a:rPr lang="nb-NO" sz="2600" dirty="0"/>
              <a:t>?</a:t>
            </a:r>
          </a:p>
          <a:p>
            <a:pPr marL="457200" indent="-457200" defTabSz="914400">
              <a:buSzPct val="25000"/>
              <a:buFont typeface="Wingdings" charset="2"/>
              <a:buChar char="u"/>
            </a:pPr>
            <a:endParaRPr lang="nb-NO" sz="2600" dirty="0"/>
          </a:p>
          <a:p>
            <a:pPr marL="0" indent="0" defTabSz="914400">
              <a:buSzPct val="25000"/>
              <a:buNone/>
            </a:pPr>
            <a:r>
              <a:rPr lang="nb-NO" sz="2600" dirty="0"/>
              <a:t>Begrunn med sitater.</a:t>
            </a:r>
            <a:endParaRPr lang="nn-NO" sz="2600" dirty="0"/>
          </a:p>
          <a:p>
            <a:endParaRPr lang="nn-NO" dirty="0"/>
          </a:p>
        </p:txBody>
      </p:sp>
      <p:pic>
        <p:nvPicPr>
          <p:cNvPr id="4"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31685"/>
            <a:ext cx="9144000" cy="52631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57200" y="274638"/>
            <a:ext cx="8229600" cy="1325562"/>
          </a:xfrm>
        </p:spPr>
        <p:txBody>
          <a:bodyPr>
            <a:noAutofit/>
          </a:bodyPr>
          <a:lstStyle/>
          <a:p>
            <a:pPr algn="r"/>
            <a:r>
              <a:rPr lang="nb-NO" sz="2000" i="1" dirty="0" err="1"/>
              <a:t>Hvad</a:t>
            </a:r>
            <a:r>
              <a:rPr lang="nb-NO" sz="2000" i="1" dirty="0"/>
              <a:t> ei med ord kan </a:t>
            </a:r>
            <a:r>
              <a:rPr lang="nb-NO" sz="2000" i="1" dirty="0" err="1"/>
              <a:t>nævnes</a:t>
            </a:r>
            <a:r>
              <a:rPr lang="nb-NO" sz="2000" i="1" dirty="0"/>
              <a:t> i det </a:t>
            </a:r>
            <a:r>
              <a:rPr lang="nb-NO" sz="2000" i="1" dirty="0" err="1"/>
              <a:t>rigeste</a:t>
            </a:r>
            <a:r>
              <a:rPr lang="nb-NO" sz="2000" i="1" dirty="0"/>
              <a:t> </a:t>
            </a:r>
            <a:r>
              <a:rPr lang="nb-NO" sz="2000" i="1" dirty="0" err="1"/>
              <a:t>Sprog</a:t>
            </a:r>
            <a:r>
              <a:rPr lang="nb-NO" sz="2000" i="1" dirty="0"/>
              <a:t>, </a:t>
            </a:r>
            <a:r>
              <a:rPr lang="nb-NO" sz="2000" i="1" dirty="0" smtClean="0"/>
              <a:t/>
            </a:r>
            <a:br>
              <a:rPr lang="nb-NO" sz="2000" i="1" dirty="0" smtClean="0"/>
            </a:br>
            <a:r>
              <a:rPr lang="nb-NO" sz="2000" i="1" dirty="0" smtClean="0"/>
              <a:t>det </a:t>
            </a:r>
            <a:r>
              <a:rPr lang="nb-NO" sz="2000" i="1" dirty="0" err="1"/>
              <a:t>Uudsigelige</a:t>
            </a:r>
            <a:r>
              <a:rPr lang="nb-NO" sz="2000" i="1" dirty="0"/>
              <a:t>, skal diktet røpe dog</a:t>
            </a:r>
            <a:r>
              <a:rPr lang="nb-NO" sz="2000" i="1" dirty="0" smtClean="0"/>
              <a:t>.</a:t>
            </a:r>
            <a:br>
              <a:rPr lang="nb-NO" sz="2000" i="1" dirty="0" smtClean="0"/>
            </a:br>
            <a:r>
              <a:rPr lang="nb-NO" sz="2000" dirty="0"/>
              <a:t/>
            </a:r>
            <a:br>
              <a:rPr lang="nb-NO" sz="2000" dirty="0"/>
            </a:br>
            <a:r>
              <a:rPr lang="nb-NO" sz="2000" dirty="0"/>
              <a:t>Johann Sebastian Welhaven</a:t>
            </a:r>
            <a:r>
              <a:rPr lang="nb-NO" dirty="0"/>
              <a:t/>
            </a:r>
            <a:br>
              <a:rPr lang="nb-NO" dirty="0"/>
            </a:br>
            <a:endParaRPr lang="nn-NO" dirty="0"/>
          </a:p>
        </p:txBody>
      </p:sp>
      <p:sp>
        <p:nvSpPr>
          <p:cNvPr id="3" name="Plassholder for innhold 2"/>
          <p:cNvSpPr>
            <a:spLocks noGrp="1"/>
          </p:cNvSpPr>
          <p:nvPr>
            <p:ph idx="1"/>
          </p:nvPr>
        </p:nvSpPr>
        <p:spPr>
          <a:xfrm>
            <a:off x="457200" y="2420888"/>
            <a:ext cx="8229600" cy="3705275"/>
          </a:xfrm>
        </p:spPr>
        <p:txBody>
          <a:bodyPr/>
          <a:lstStyle/>
          <a:p>
            <a:pPr marL="457200" indent="-457200" defTabSz="914400">
              <a:buSzPct val="25000"/>
              <a:buFont typeface="Wingdings" charset="2"/>
              <a:buChar char="u"/>
            </a:pPr>
            <a:r>
              <a:rPr lang="nb-NO" sz="2400" dirty="0"/>
              <a:t>Mange forbinder begrepet romantikk med søt og lykkelig kjærlighet</a:t>
            </a:r>
          </a:p>
          <a:p>
            <a:pPr marL="0" indent="0" defTabSz="914400">
              <a:buSzPct val="25000"/>
              <a:buNone/>
            </a:pPr>
            <a:endParaRPr lang="nb-NO" sz="2400" dirty="0"/>
          </a:p>
          <a:p>
            <a:pPr marL="457200" indent="-457200" defTabSz="914400">
              <a:buSzPct val="25000"/>
              <a:buFont typeface="Wingdings" charset="2"/>
              <a:buChar char="u"/>
            </a:pPr>
            <a:r>
              <a:rPr lang="nb-NO" sz="2400" dirty="0"/>
              <a:t>I litteraturhistorien omfatter romantisk diktning kjærlighet, men også: åndelighet, naturlighet, </a:t>
            </a:r>
            <a:r>
              <a:rPr lang="nb-NO" sz="2400" dirty="0" smtClean="0"/>
              <a:t>politikk …</a:t>
            </a:r>
            <a:endParaRPr lang="nb-NO" sz="2400" dirty="0"/>
          </a:p>
          <a:p>
            <a:endParaRPr lang="nn-NO" dirty="0"/>
          </a:p>
        </p:txBody>
      </p:sp>
      <p:pic>
        <p:nvPicPr>
          <p:cNvPr id="4"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31685"/>
            <a:ext cx="9144000" cy="526315"/>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p:cNvSpPr>
            <a:spLocks noGrp="1"/>
          </p:cNvSpPr>
          <p:nvPr>
            <p:ph idx="1"/>
          </p:nvPr>
        </p:nvSpPr>
        <p:spPr/>
        <p:txBody>
          <a:bodyPr/>
          <a:lstStyle/>
          <a:p>
            <a:pPr marL="457200" indent="-457200" defTabSz="914400">
              <a:buSzPct val="25000"/>
              <a:buFont typeface="Wingdings" charset="2"/>
              <a:buChar char="u"/>
            </a:pPr>
            <a:r>
              <a:rPr lang="nb-NO" sz="2400" dirty="0"/>
              <a:t>Litteraturhistorien </a:t>
            </a:r>
            <a:r>
              <a:rPr lang="nb-NO" sz="2400" dirty="0" smtClean="0"/>
              <a:t>– </a:t>
            </a:r>
            <a:r>
              <a:rPr lang="nb-NO" sz="2400" dirty="0"/>
              <a:t>en pendelbevegelse mellom en sterk fornuftstro på den ene siden og fokus på følelser på den andre.</a:t>
            </a:r>
          </a:p>
          <a:p>
            <a:pPr marL="0" indent="0" defTabSz="914400">
              <a:buSzPct val="25000"/>
              <a:buNone/>
            </a:pPr>
            <a:endParaRPr lang="nb-NO" sz="2400" dirty="0"/>
          </a:p>
          <a:p>
            <a:pPr marL="457200" indent="-457200" defTabSz="914400">
              <a:buSzPct val="25000"/>
              <a:buFont typeface="Wingdings" charset="2"/>
              <a:buChar char="u"/>
            </a:pPr>
            <a:r>
              <a:rPr lang="nb-NO" sz="2400" dirty="0"/>
              <a:t>1700-tallet: vitenskap, sannhet og </a:t>
            </a:r>
            <a:r>
              <a:rPr lang="nb-NO" sz="2400" dirty="0" smtClean="0"/>
              <a:t>fornuft</a:t>
            </a:r>
          </a:p>
          <a:p>
            <a:pPr marL="0" indent="0" defTabSz="914400">
              <a:buSzPct val="25000"/>
              <a:buNone/>
            </a:pPr>
            <a:r>
              <a:rPr lang="nb-NO" sz="2400" dirty="0" smtClean="0"/>
              <a:t>  </a:t>
            </a:r>
            <a:endParaRPr lang="nb-NO" sz="2400" dirty="0"/>
          </a:p>
          <a:p>
            <a:pPr marL="457200" indent="-457200" defTabSz="914400">
              <a:buSzPct val="25000"/>
              <a:buFont typeface="Wingdings" charset="2"/>
              <a:buChar char="u"/>
            </a:pPr>
            <a:r>
              <a:rPr lang="nb-NO" sz="2400" dirty="0" smtClean="0"/>
              <a:t>1800–1870</a:t>
            </a:r>
            <a:r>
              <a:rPr lang="nb-NO" sz="2400" dirty="0"/>
              <a:t>: fram med følelsene og tilbake til det opprinnelige og naturlige.</a:t>
            </a:r>
            <a:endParaRPr lang="nn-NO" sz="2400" dirty="0"/>
          </a:p>
        </p:txBody>
      </p:sp>
      <p:pic>
        <p:nvPicPr>
          <p:cNvPr id="4"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31685"/>
            <a:ext cx="9144000" cy="526315"/>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vert="horz" wrap="none" lIns="0" tIns="0" rIns="0" bIns="0" anchor="ctr"/>
          <a:lstStyle/>
          <a:p>
            <a:pPr defTabSz="914400"/>
            <a:r>
              <a:rPr lang="nn-NO" sz="4000" b="1" dirty="0">
                <a:solidFill>
                  <a:schemeClr val="dk1"/>
                </a:solidFill>
                <a:latin typeface="+mn-lt"/>
                <a:ea typeface="+mn-ea"/>
                <a:cs typeface="+mn-cs"/>
              </a:rPr>
              <a:t>Viktige stikkord for perioden:</a:t>
            </a:r>
          </a:p>
        </p:txBody>
      </p:sp>
      <p:sp>
        <p:nvSpPr>
          <p:cNvPr id="3" name="Plassholder for innhold 2"/>
          <p:cNvSpPr>
            <a:spLocks noGrp="1"/>
          </p:cNvSpPr>
          <p:nvPr>
            <p:ph idx="1"/>
          </p:nvPr>
        </p:nvSpPr>
        <p:spPr/>
        <p:txBody>
          <a:bodyPr/>
          <a:lstStyle/>
          <a:p>
            <a:pPr marL="457200" indent="-457200" defTabSz="914400">
              <a:buSzPct val="25000"/>
              <a:buFont typeface="Wingdings" charset="2"/>
              <a:buChar char="u"/>
            </a:pPr>
            <a:r>
              <a:rPr lang="nb-NO" sz="2400" dirty="0"/>
              <a:t>Grunnlov og debatt om Norges framtid</a:t>
            </a:r>
          </a:p>
          <a:p>
            <a:pPr marL="457200" indent="-457200" defTabSz="914400">
              <a:buSzPct val="25000"/>
              <a:buFont typeface="Wingdings" charset="2"/>
              <a:buChar char="u"/>
            </a:pPr>
            <a:r>
              <a:rPr lang="nb-NO" sz="2400" dirty="0"/>
              <a:t>Guddommelig helhetsforståelse</a:t>
            </a:r>
          </a:p>
          <a:p>
            <a:pPr marL="457200" indent="-457200" defTabSz="914400">
              <a:buSzPct val="25000"/>
              <a:buFont typeface="Wingdings" charset="2"/>
              <a:buChar char="u"/>
            </a:pPr>
            <a:r>
              <a:rPr lang="nb-NO" sz="2400" dirty="0"/>
              <a:t>Dikteren som bindeledd mellom den virkelige  verden og den åndelige</a:t>
            </a:r>
          </a:p>
          <a:p>
            <a:pPr marL="457200" indent="-457200" defTabSz="914400">
              <a:buSzPct val="25000"/>
              <a:buFont typeface="Wingdings" charset="2"/>
              <a:buChar char="u"/>
            </a:pPr>
            <a:r>
              <a:rPr lang="nb-NO" sz="2400" dirty="0" smtClean="0"/>
              <a:t>«Tilbake </a:t>
            </a:r>
            <a:r>
              <a:rPr lang="nb-NO" sz="2400" dirty="0"/>
              <a:t>til </a:t>
            </a:r>
            <a:r>
              <a:rPr lang="nb-NO" sz="2400" dirty="0" smtClean="0"/>
              <a:t>naturen»</a:t>
            </a:r>
            <a:endParaRPr lang="nb-NO" sz="2400" dirty="0"/>
          </a:p>
          <a:p>
            <a:pPr marL="457200" indent="-457200" defTabSz="914400">
              <a:buSzPct val="25000"/>
              <a:buFont typeface="Wingdings" charset="2"/>
              <a:buChar char="u"/>
            </a:pPr>
            <a:r>
              <a:rPr lang="nb-NO" sz="2400" dirty="0"/>
              <a:t>Stor vekt på følelser, fantasi, natur og folkeliv</a:t>
            </a:r>
          </a:p>
          <a:p>
            <a:endParaRPr lang="nn-NO" dirty="0"/>
          </a:p>
        </p:txBody>
      </p:sp>
      <p:pic>
        <p:nvPicPr>
          <p:cNvPr id="4"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31685"/>
            <a:ext cx="9144000" cy="526315"/>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tel 9"/>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vert="horz" wrap="none" lIns="0" tIns="0" rIns="0" bIns="0" anchor="ctr"/>
          <a:lstStyle/>
          <a:p>
            <a:pPr defTabSz="914400"/>
            <a:r>
              <a:rPr lang="nn-NO" sz="4000" b="1" dirty="0">
                <a:solidFill>
                  <a:schemeClr val="dk1"/>
                </a:solidFill>
                <a:latin typeface="+mn-lt"/>
                <a:ea typeface="+mn-ea"/>
                <a:cs typeface="+mn-cs"/>
              </a:rPr>
              <a:t>Tre </a:t>
            </a:r>
            <a:r>
              <a:rPr lang="nn-NO" sz="4000" b="1" dirty="0" err="1">
                <a:solidFill>
                  <a:schemeClr val="dk1"/>
                </a:solidFill>
                <a:latin typeface="+mn-lt"/>
                <a:ea typeface="+mn-ea"/>
                <a:cs typeface="+mn-cs"/>
              </a:rPr>
              <a:t>kjennetegn</a:t>
            </a:r>
            <a:r>
              <a:rPr lang="nn-NO" sz="4000" b="1" dirty="0">
                <a:solidFill>
                  <a:schemeClr val="dk1"/>
                </a:solidFill>
                <a:latin typeface="+mn-lt"/>
                <a:ea typeface="+mn-ea"/>
                <a:cs typeface="+mn-cs"/>
              </a:rPr>
              <a:t> for </a:t>
            </a:r>
            <a:r>
              <a:rPr lang="nn-NO" sz="4000" b="1" dirty="0" err="1">
                <a:solidFill>
                  <a:schemeClr val="dk1"/>
                </a:solidFill>
                <a:latin typeface="+mn-lt"/>
                <a:ea typeface="+mn-ea"/>
                <a:cs typeface="+mn-cs"/>
              </a:rPr>
              <a:t>diktningen</a:t>
            </a:r>
            <a:r>
              <a:rPr lang="nn-NO" sz="4000" b="1" dirty="0">
                <a:solidFill>
                  <a:schemeClr val="dk1"/>
                </a:solidFill>
                <a:latin typeface="+mn-lt"/>
                <a:ea typeface="+mn-ea"/>
                <a:cs typeface="+mn-cs"/>
              </a:rPr>
              <a:t> </a:t>
            </a:r>
            <a:r>
              <a:rPr lang="nn-NO" sz="4000" b="1" dirty="0" smtClean="0">
                <a:solidFill>
                  <a:schemeClr val="dk1"/>
                </a:solidFill>
                <a:latin typeface="+mn-lt"/>
                <a:ea typeface="+mn-ea"/>
                <a:cs typeface="+mn-cs"/>
              </a:rPr>
              <a:t/>
            </a:r>
            <a:br>
              <a:rPr lang="nn-NO" sz="4000" b="1" dirty="0" smtClean="0">
                <a:solidFill>
                  <a:schemeClr val="dk1"/>
                </a:solidFill>
                <a:latin typeface="+mn-lt"/>
                <a:ea typeface="+mn-ea"/>
                <a:cs typeface="+mn-cs"/>
              </a:rPr>
            </a:br>
            <a:r>
              <a:rPr lang="nn-NO" sz="4000" b="1" dirty="0" smtClean="0">
                <a:solidFill>
                  <a:schemeClr val="dk1"/>
                </a:solidFill>
                <a:latin typeface="+mn-lt"/>
                <a:ea typeface="+mn-ea"/>
                <a:cs typeface="+mn-cs"/>
              </a:rPr>
              <a:t>i </a:t>
            </a:r>
            <a:r>
              <a:rPr lang="nn-NO" sz="4000" b="1" dirty="0">
                <a:solidFill>
                  <a:schemeClr val="dk1"/>
                </a:solidFill>
                <a:latin typeface="+mn-lt"/>
                <a:ea typeface="+mn-ea"/>
                <a:cs typeface="+mn-cs"/>
              </a:rPr>
              <a:t>romantikken</a:t>
            </a:r>
          </a:p>
        </p:txBody>
      </p:sp>
      <p:sp>
        <p:nvSpPr>
          <p:cNvPr id="11" name="Plassholder for innhold 10"/>
          <p:cNvSpPr>
            <a:spLocks noGrp="1"/>
          </p:cNvSpPr>
          <p:nvPr>
            <p:ph idx="1"/>
          </p:nvPr>
        </p:nvSpPr>
        <p:spPr>
          <a:xfrm>
            <a:off x="457200" y="1981200"/>
            <a:ext cx="8229600" cy="4144963"/>
          </a:xfrm>
        </p:spPr>
        <p:txBody>
          <a:bodyPr/>
          <a:lstStyle/>
          <a:p>
            <a:pPr marL="457200" indent="-457200" defTabSz="914400">
              <a:buSzPct val="25000"/>
              <a:buFont typeface="Wingdings" charset="2"/>
              <a:buChar char="u"/>
            </a:pPr>
            <a:r>
              <a:rPr lang="nb-NO" sz="2400" dirty="0"/>
              <a:t>Det første er en forståelse av at tilværelsen er guddommelig.</a:t>
            </a:r>
          </a:p>
          <a:p>
            <a:pPr marL="0" indent="0" defTabSz="914400">
              <a:buSzPct val="25000"/>
              <a:buNone/>
            </a:pPr>
            <a:endParaRPr lang="nb-NO" sz="2400" dirty="0"/>
          </a:p>
          <a:p>
            <a:pPr marL="457200" indent="-457200" defTabSz="914400">
              <a:buSzPct val="25000"/>
              <a:buFont typeface="Wingdings" charset="2"/>
              <a:buChar char="u"/>
            </a:pPr>
            <a:r>
              <a:rPr lang="nb-NO" sz="2400" dirty="0"/>
              <a:t>Guddommen fins i alt og overalt, og kan ikke forstås av fornuften alene. Derfor får sansene og fantasien en mer framtredende plass i litteraturen.</a:t>
            </a:r>
          </a:p>
          <a:p>
            <a:endParaRPr lang="nn-NO" dirty="0"/>
          </a:p>
        </p:txBody>
      </p:sp>
      <p:pic>
        <p:nvPicPr>
          <p:cNvPr id="4"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31685"/>
            <a:ext cx="9144000" cy="526315"/>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57200" y="274638"/>
            <a:ext cx="8229600" cy="1325562"/>
          </a:xfrm>
        </p:spPr>
        <p:style>
          <a:lnRef idx="2">
            <a:schemeClr val="accent2"/>
          </a:lnRef>
          <a:fillRef idx="1">
            <a:schemeClr val="lt1"/>
          </a:fillRef>
          <a:effectRef idx="0">
            <a:schemeClr val="accent2"/>
          </a:effectRef>
          <a:fontRef idx="minor">
            <a:schemeClr val="dk1"/>
          </a:fontRef>
        </p:style>
        <p:txBody>
          <a:bodyPr vert="horz" wrap="none" lIns="0" tIns="0" rIns="0" bIns="0" anchor="ctr"/>
          <a:lstStyle/>
          <a:p>
            <a:pPr defTabSz="914400"/>
            <a:r>
              <a:rPr lang="nb-NO" sz="4000" b="1" dirty="0" smtClean="0">
                <a:solidFill>
                  <a:schemeClr val="dk1"/>
                </a:solidFill>
                <a:latin typeface="+mn-lt"/>
                <a:ea typeface="+mn-ea"/>
                <a:cs typeface="+mn-cs"/>
              </a:rPr>
              <a:t/>
            </a:r>
            <a:br>
              <a:rPr lang="nb-NO" sz="4000" b="1" dirty="0" smtClean="0">
                <a:solidFill>
                  <a:schemeClr val="dk1"/>
                </a:solidFill>
                <a:latin typeface="+mn-lt"/>
                <a:ea typeface="+mn-ea"/>
                <a:cs typeface="+mn-cs"/>
              </a:rPr>
            </a:br>
            <a:r>
              <a:rPr lang="nb-NO" sz="4000" b="1" dirty="0" smtClean="0">
                <a:solidFill>
                  <a:schemeClr val="dk1"/>
                </a:solidFill>
                <a:latin typeface="+mn-lt"/>
                <a:ea typeface="+mn-ea"/>
                <a:cs typeface="+mn-cs"/>
              </a:rPr>
              <a:t>For </a:t>
            </a:r>
            <a:r>
              <a:rPr lang="nb-NO" sz="4000" b="1" dirty="0">
                <a:solidFill>
                  <a:schemeClr val="dk1"/>
                </a:solidFill>
                <a:latin typeface="+mn-lt"/>
                <a:ea typeface="+mn-ea"/>
                <a:cs typeface="+mn-cs"/>
              </a:rPr>
              <a:t>det andre vokser det fram </a:t>
            </a:r>
            <a:r>
              <a:rPr lang="nb-NO" sz="4000" b="1" dirty="0" smtClean="0">
                <a:solidFill>
                  <a:schemeClr val="dk1"/>
                </a:solidFill>
                <a:latin typeface="+mn-lt"/>
                <a:ea typeface="+mn-ea"/>
                <a:cs typeface="+mn-cs"/>
              </a:rPr>
              <a:t/>
            </a:r>
            <a:br>
              <a:rPr lang="nb-NO" sz="4000" b="1" dirty="0" smtClean="0">
                <a:solidFill>
                  <a:schemeClr val="dk1"/>
                </a:solidFill>
                <a:latin typeface="+mn-lt"/>
                <a:ea typeface="+mn-ea"/>
                <a:cs typeface="+mn-cs"/>
              </a:rPr>
            </a:br>
            <a:r>
              <a:rPr lang="nb-NO" sz="4000" b="1" dirty="0" smtClean="0">
                <a:solidFill>
                  <a:schemeClr val="dk1"/>
                </a:solidFill>
                <a:latin typeface="+mn-lt"/>
                <a:ea typeface="+mn-ea"/>
                <a:cs typeface="+mn-cs"/>
              </a:rPr>
              <a:t>et </a:t>
            </a:r>
            <a:r>
              <a:rPr lang="nb-NO" sz="4000" b="1" dirty="0">
                <a:solidFill>
                  <a:schemeClr val="dk1"/>
                </a:solidFill>
                <a:latin typeface="+mn-lt"/>
                <a:ea typeface="+mn-ea"/>
                <a:cs typeface="+mn-cs"/>
              </a:rPr>
              <a:t>nytt syn på dikteren. </a:t>
            </a:r>
            <a:br>
              <a:rPr lang="nb-NO" sz="4000" b="1" dirty="0">
                <a:solidFill>
                  <a:schemeClr val="dk1"/>
                </a:solidFill>
                <a:latin typeface="+mn-lt"/>
                <a:ea typeface="+mn-ea"/>
                <a:cs typeface="+mn-cs"/>
              </a:rPr>
            </a:br>
            <a:endParaRPr lang="nn-NO" sz="4000" b="1" dirty="0">
              <a:solidFill>
                <a:schemeClr val="dk1"/>
              </a:solidFill>
              <a:latin typeface="+mn-lt"/>
              <a:ea typeface="+mn-ea"/>
              <a:cs typeface="+mn-cs"/>
            </a:endParaRPr>
          </a:p>
        </p:txBody>
      </p:sp>
      <p:sp>
        <p:nvSpPr>
          <p:cNvPr id="3" name="Plassholder for innhold 2"/>
          <p:cNvSpPr>
            <a:spLocks noGrp="1"/>
          </p:cNvSpPr>
          <p:nvPr>
            <p:ph idx="1"/>
          </p:nvPr>
        </p:nvSpPr>
        <p:spPr/>
        <p:txBody>
          <a:bodyPr/>
          <a:lstStyle/>
          <a:p>
            <a:endParaRPr lang="nb-NO" dirty="0" smtClean="0"/>
          </a:p>
          <a:p>
            <a:pPr marL="457200" indent="-457200" defTabSz="914400">
              <a:buSzPct val="25000"/>
              <a:buFont typeface="Wingdings" charset="2"/>
              <a:buChar char="u"/>
            </a:pPr>
            <a:r>
              <a:rPr lang="nb-NO" sz="2400" dirty="0"/>
              <a:t>Dikteren var et geni som med sin fantasi kunne oppfatte dypere </a:t>
            </a:r>
            <a:r>
              <a:rPr lang="nb-NO" sz="2400" dirty="0" err="1"/>
              <a:t>idéer</a:t>
            </a:r>
            <a:r>
              <a:rPr lang="nb-NO" sz="2400" dirty="0"/>
              <a:t>.</a:t>
            </a:r>
          </a:p>
          <a:p>
            <a:pPr marL="0" indent="0" defTabSz="914400">
              <a:buSzPct val="25000"/>
              <a:buNone/>
            </a:pPr>
            <a:endParaRPr lang="nb-NO" sz="2400" dirty="0"/>
          </a:p>
          <a:p>
            <a:pPr marL="457200" indent="-457200" defTabSz="914400">
              <a:buSzPct val="25000"/>
              <a:buFont typeface="Wingdings" charset="2"/>
              <a:buChar char="u"/>
            </a:pPr>
            <a:r>
              <a:rPr lang="nb-NO" sz="2400" dirty="0" smtClean="0"/>
              <a:t>«Dikteren </a:t>
            </a:r>
            <a:r>
              <a:rPr lang="nb-NO" sz="2400" dirty="0"/>
              <a:t>skal være et foranskutt lyn som leder andre</a:t>
            </a:r>
            <a:r>
              <a:rPr lang="nb-NO" sz="2400" dirty="0" smtClean="0"/>
              <a:t>,» </a:t>
            </a:r>
            <a:r>
              <a:rPr lang="nb-NO" sz="2400" dirty="0"/>
              <a:t>sa Henrik Wergeland. </a:t>
            </a:r>
            <a:endParaRPr lang="nn-NO" sz="2400" dirty="0"/>
          </a:p>
        </p:txBody>
      </p:sp>
      <p:pic>
        <p:nvPicPr>
          <p:cNvPr id="4"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31685"/>
            <a:ext cx="9144000" cy="526315"/>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tel 5"/>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vert="horz" wrap="none" lIns="0" tIns="0" rIns="0" bIns="0" anchor="ctr"/>
          <a:lstStyle/>
          <a:p>
            <a:pPr defTabSz="914400"/>
            <a:r>
              <a:rPr lang="nb-NO" sz="4000" b="1" dirty="0">
                <a:solidFill>
                  <a:schemeClr val="dk1"/>
                </a:solidFill>
                <a:latin typeface="+mn-lt"/>
                <a:ea typeface="+mn-ea"/>
                <a:cs typeface="+mn-cs"/>
              </a:rPr>
              <a:t>Platon (</a:t>
            </a:r>
            <a:r>
              <a:rPr lang="nb-NO" sz="4000" b="1" dirty="0" smtClean="0">
                <a:solidFill>
                  <a:schemeClr val="dk1"/>
                </a:solidFill>
                <a:latin typeface="+mn-lt"/>
                <a:ea typeface="+mn-ea"/>
                <a:cs typeface="+mn-cs"/>
              </a:rPr>
              <a:t>427–247 </a:t>
            </a:r>
            <a:r>
              <a:rPr lang="nb-NO" sz="4000" b="1" dirty="0" err="1" smtClean="0">
                <a:solidFill>
                  <a:schemeClr val="dk1"/>
                </a:solidFill>
                <a:latin typeface="+mn-lt"/>
                <a:ea typeface="+mn-ea"/>
                <a:cs typeface="+mn-cs"/>
              </a:rPr>
              <a:t>f.Kr</a:t>
            </a:r>
            <a:r>
              <a:rPr lang="nb-NO" sz="4000" b="1" dirty="0">
                <a:solidFill>
                  <a:schemeClr val="dk1"/>
                </a:solidFill>
                <a:latin typeface="+mn-lt"/>
                <a:ea typeface="+mn-ea"/>
                <a:cs typeface="+mn-cs"/>
              </a:rPr>
              <a:t>) </a:t>
            </a:r>
            <a:endParaRPr lang="nn-NO" sz="4000" b="1" dirty="0">
              <a:solidFill>
                <a:schemeClr val="dk1"/>
              </a:solidFill>
              <a:latin typeface="+mn-lt"/>
              <a:ea typeface="+mn-ea"/>
              <a:cs typeface="+mn-cs"/>
            </a:endParaRPr>
          </a:p>
        </p:txBody>
      </p:sp>
      <p:sp>
        <p:nvSpPr>
          <p:cNvPr id="7" name="Plassholder for innhold 6"/>
          <p:cNvSpPr>
            <a:spLocks noGrp="1"/>
          </p:cNvSpPr>
          <p:nvPr>
            <p:ph idx="1"/>
          </p:nvPr>
        </p:nvSpPr>
        <p:spPr/>
        <p:txBody>
          <a:bodyPr/>
          <a:lstStyle/>
          <a:p>
            <a:pPr marL="457200" indent="-457200" defTabSz="914400">
              <a:buSzPct val="25000"/>
              <a:buFont typeface="Wingdings" charset="2"/>
              <a:buChar char="u"/>
            </a:pPr>
            <a:r>
              <a:rPr lang="nb-NO" sz="2400" dirty="0"/>
              <a:t>Den antikke greske filosofen mente at bak den verden vi kan se, finnes det en verden av </a:t>
            </a:r>
            <a:r>
              <a:rPr lang="nb-NO" sz="2400" dirty="0" err="1"/>
              <a:t>idéer</a:t>
            </a:r>
            <a:r>
              <a:rPr lang="nb-NO" sz="2400" dirty="0"/>
              <a:t> som er bakgrunnen for den synlige.</a:t>
            </a:r>
          </a:p>
          <a:p>
            <a:pPr marL="0" indent="0" defTabSz="914400">
              <a:buSzPct val="25000"/>
              <a:buNone/>
            </a:pPr>
            <a:endParaRPr lang="nb-NO" sz="2400" dirty="0"/>
          </a:p>
          <a:p>
            <a:pPr marL="457200" indent="-457200" defTabSz="914400">
              <a:buSzPct val="25000"/>
              <a:buFont typeface="Wingdings" charset="2"/>
              <a:buChar char="u"/>
            </a:pPr>
            <a:r>
              <a:rPr lang="nb-NO" sz="2400" dirty="0"/>
              <a:t>Siden det fantes en skjult verden bak den vi kan se, var det den romantiske dikterens oppgave å få denne verdenen frem til leseren. </a:t>
            </a:r>
          </a:p>
          <a:p>
            <a:endParaRPr lang="nn-NO" dirty="0"/>
          </a:p>
        </p:txBody>
      </p:sp>
      <p:pic>
        <p:nvPicPr>
          <p:cNvPr id="4"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31685"/>
            <a:ext cx="9144000" cy="526315"/>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181</TotalTime>
  <Words>1542</Words>
  <Application>Microsoft Office PowerPoint</Application>
  <PresentationFormat>Skjermfremvisning (4:3)</PresentationFormat>
  <Paragraphs>178</Paragraphs>
  <Slides>38</Slides>
  <Notes>0</Notes>
  <HiddenSlides>0</HiddenSlides>
  <MMClips>0</MMClips>
  <ScaleCrop>false</ScaleCrop>
  <HeadingPairs>
    <vt:vector size="6" baseType="variant">
      <vt:variant>
        <vt:lpstr>Brukte skrifter</vt:lpstr>
      </vt:variant>
      <vt:variant>
        <vt:i4>3</vt:i4>
      </vt:variant>
      <vt:variant>
        <vt:lpstr>Tema</vt:lpstr>
      </vt:variant>
      <vt:variant>
        <vt:i4>1</vt:i4>
      </vt:variant>
      <vt:variant>
        <vt:lpstr>Lysbildetitler</vt:lpstr>
      </vt:variant>
      <vt:variant>
        <vt:i4>38</vt:i4>
      </vt:variant>
    </vt:vector>
  </HeadingPairs>
  <TitlesOfParts>
    <vt:vector size="42" baseType="lpstr">
      <vt:lpstr>Arial</vt:lpstr>
      <vt:lpstr>Calibri</vt:lpstr>
      <vt:lpstr>Wingdings</vt:lpstr>
      <vt:lpstr>Office-tema</vt:lpstr>
      <vt:lpstr>PowerPoint-presentasjon</vt:lpstr>
      <vt:lpstr>Romantikken og nasjonal- romantikken 1800–1870</vt:lpstr>
      <vt:lpstr>Tenk over dette:</vt:lpstr>
      <vt:lpstr>Hvad ei med ord kan nævnes i det rigeste Sprog,  det Uudsigelige, skal diktet røpe dog.  Johann Sebastian Welhaven </vt:lpstr>
      <vt:lpstr>PowerPoint-presentasjon</vt:lpstr>
      <vt:lpstr>Viktige stikkord for perioden:</vt:lpstr>
      <vt:lpstr>Tre kjennetegn for diktningen  i romantikken</vt:lpstr>
      <vt:lpstr> For det andre vokser det fram  et nytt syn på dikteren.  </vt:lpstr>
      <vt:lpstr>Platon (427–247 f.Kr) </vt:lpstr>
      <vt:lpstr>Det tredje kjennetegnet  er synet på naturen.</vt:lpstr>
      <vt:lpstr>Hvem var naturlige?</vt:lpstr>
      <vt:lpstr>Kunstneren = original og unik</vt:lpstr>
      <vt:lpstr>Den romantiske dikteren</vt:lpstr>
      <vt:lpstr>Typiske sjangere</vt:lpstr>
      <vt:lpstr>Konservativ og radikal romantikk</vt:lpstr>
      <vt:lpstr>Den radikale romantikken (Wergeland) </vt:lpstr>
      <vt:lpstr>Den konservative romantikken (Welhaven)</vt:lpstr>
      <vt:lpstr> Henrik Wergeland (1808-1845) </vt:lpstr>
      <vt:lpstr>Min vivs hjemkomst (1833)</vt:lpstr>
      <vt:lpstr>PowerPoint-presentasjon</vt:lpstr>
      <vt:lpstr>PowerPoint-presentasjon</vt:lpstr>
      <vt:lpstr>Johan Sebastian Welhaven (1807–1873)</vt:lpstr>
      <vt:lpstr>Welhaven om deg selv:</vt:lpstr>
      <vt:lpstr>Ulykkelig kjærlighet</vt:lpstr>
      <vt:lpstr>Welhavens kunstsyn:</vt:lpstr>
      <vt:lpstr>Digtets Aand (1844)</vt:lpstr>
      <vt:lpstr>Romantikk og politikk:  Norge etter 1814</vt:lpstr>
      <vt:lpstr>PowerPoint-presentasjon</vt:lpstr>
      <vt:lpstr>PowerPoint-presentasjon</vt:lpstr>
      <vt:lpstr>Hvordan skulle Norges framtid bli?</vt:lpstr>
      <vt:lpstr>Nasjonalromantikken</vt:lpstr>
      <vt:lpstr>Sentrale trekk:</vt:lpstr>
      <vt:lpstr>Naturen</vt:lpstr>
      <vt:lpstr>En felles kulturarv – nasjonsbygging</vt:lpstr>
      <vt:lpstr>Hva med språket?</vt:lpstr>
      <vt:lpstr>«Nordmannen» av Ivar Aasen</vt:lpstr>
      <vt:lpstr>PowerPoint-presentasjon</vt:lpstr>
      <vt:lpstr>Oppgave: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Romantikk og nasjonalromantikk 1800-1850</dc:title>
  <dc:creator>Anne-Marie Schulze</dc:creator>
  <cp:lastModifiedBy>Malgorzata Golinska</cp:lastModifiedBy>
  <cp:revision>70</cp:revision>
  <dcterms:created xsi:type="dcterms:W3CDTF">2014-04-02T09:53:57Z</dcterms:created>
  <dcterms:modified xsi:type="dcterms:W3CDTF">2018-01-15T11:12:49Z</dcterms:modified>
</cp:coreProperties>
</file>