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95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96" r:id="rId10"/>
    <p:sldId id="268" r:id="rId11"/>
    <p:sldId id="269" r:id="rId12"/>
    <p:sldId id="270" r:id="rId13"/>
    <p:sldId id="271" r:id="rId14"/>
    <p:sldId id="272" r:id="rId15"/>
    <p:sldId id="297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300" r:id="rId30"/>
    <p:sldId id="286" r:id="rId31"/>
    <p:sldId id="287" r:id="rId32"/>
    <p:sldId id="299" r:id="rId33"/>
    <p:sldId id="288" r:id="rId34"/>
    <p:sldId id="289" r:id="rId35"/>
    <p:sldId id="290" r:id="rId36"/>
    <p:sldId id="298" r:id="rId37"/>
    <p:sldId id="291" r:id="rId38"/>
    <p:sldId id="292" r:id="rId39"/>
    <p:sldId id="293" r:id="rId40"/>
    <p:sldId id="29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39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3" name="Plassholder for dato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8A756EA-8D59-45BF-AE64-3A3B59BBDE99}" type="datetime1">
              <a:rPr lang="nb-NO"/>
              <a:pPr lvl="0"/>
              <a:t>20.01.2016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Plassholder for notat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3CC2C0A-CEB8-45C4-9534-054BD682388F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4375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Shape 33"/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91421" rIns="91421" bIns="914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01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Shape 87"/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91421" rIns="91421" bIns="914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27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Shape 93"/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91421" rIns="91421" bIns="914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Shape 99"/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91421" rIns="91421" bIns="914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51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Shape 105"/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91421" rIns="91421" bIns="914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59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hape 114"/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91421" rIns="91421" bIns="914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02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Shape 120"/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91421" rIns="91421" bIns="914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628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Shape 126"/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91421" rIns="91421" bIns="914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98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Shape 132"/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91421" rIns="91421" bIns="914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404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Shape 138"/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91421" rIns="91421" bIns="914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60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Shape 144"/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91421" rIns="91421" bIns="914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33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Shape 39"/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91421" rIns="91421" bIns="914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850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Shape 150"/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91421" rIns="91421" bIns="914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650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5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Shape 156"/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91421" rIns="91421" bIns="914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875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Shape 162"/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91421" rIns="91421" bIns="914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143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Shape 168"/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91421" rIns="91421" bIns="914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19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Shape 174"/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91421" rIns="91421" bIns="914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557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Shape 180"/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91421" rIns="91421" bIns="914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616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8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Shape 188"/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91421" rIns="91421" bIns="914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352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9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hape 194"/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91421" rIns="91421" bIns="914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549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9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Shape 200"/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91421" rIns="91421" bIns="914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085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Shape 206"/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91421" rIns="91421" bIns="914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08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Shape 45"/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91421" rIns="91421" bIns="914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3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1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Shape 212"/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91421" rIns="91421" bIns="914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175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Shape 218"/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91421" rIns="91421" bIns="914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69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Shape 224"/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91421" rIns="91421" bIns="914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66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Shape 51"/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91421" rIns="91421" bIns="914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44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Shape 57"/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91421" rIns="91421" bIns="914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35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Shape 63"/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91421" rIns="91421" bIns="914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15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Shape 69"/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91421" rIns="91421" bIns="914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74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Shape 75"/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91421" rIns="91421" bIns="914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51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Shape 81"/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91421" rIns="91421" bIns="914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82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004531-26D7-41F9-AFDD-D21C31DF53A5}" type="datetime1">
              <a:rPr lang="nb-NO"/>
              <a:pPr lvl="0"/>
              <a:t>20.01.2016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65E859-BCD3-42B1-A1F3-B874DAC1A0A8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675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43238C-F0F1-4A24-99B8-0D88726CF5D5}" type="datetime1">
              <a:rPr lang="nb-NO"/>
              <a:pPr lvl="0"/>
              <a:t>20.01.2016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5BD62D-9F8F-4CC0-B5C8-8FBA305D65CD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069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337E20-5BB7-4CD8-9A89-56A55255BE3E}" type="datetime1">
              <a:rPr lang="nb-NO"/>
              <a:pPr lvl="0"/>
              <a:t>20.01.2016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BA7F07-8985-4493-80B2-A4620DF294EF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819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"/>
          <p:cNvSpPr txBox="1">
            <a:spLocks noGrp="1"/>
          </p:cNvSpPr>
          <p:nvPr>
            <p:ph type="title"/>
          </p:nvPr>
        </p:nvSpPr>
        <p:spPr/>
        <p:txBody>
          <a:bodyPr lIns="91421" tIns="91421" rIns="91421" bIns="91421" anchor="b" anchorCtr="0"/>
          <a:lstStyle>
            <a:lvl1pPr algn="l">
              <a:defRPr sz="3600" b="1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</a:lstStyle>
          <a:p>
            <a:pPr lvl="0"/>
            <a:endParaRPr lang="nb-NO"/>
          </a:p>
        </p:txBody>
      </p:sp>
      <p:sp>
        <p:nvSpPr>
          <p:cNvPr id="3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69"/>
          </a:xfrm>
        </p:spPr>
        <p:txBody>
          <a:bodyPr lIns="91421" tIns="91421" rIns="91421" bIns="91421"/>
          <a:lstStyle>
            <a:lvl1pPr>
              <a:defRPr/>
            </a:lvl1pPr>
          </a:lstStyle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713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F0E597-8A5F-4E96-9C3A-29D72A1B738E}" type="datetime1">
              <a:rPr lang="nb-NO"/>
              <a:pPr lvl="0"/>
              <a:t>20.01.2016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B03411-4DFC-47B9-B3EC-9665EE842047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528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7919B3-E716-437F-998A-ABF3DDB57660}" type="datetime1">
              <a:rPr lang="nb-NO"/>
              <a:pPr lvl="0"/>
              <a:t>20.01.2016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E53AA0-BC47-490E-928F-922127997E0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831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0C652A-DD23-43BA-A4C3-26065CBF53F0}" type="datetime1">
              <a:rPr lang="nb-NO"/>
              <a:pPr lvl="0"/>
              <a:t>20.01.2016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80C9FA-9DBC-4072-8ABF-A41EBA72C3CF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62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BDE9A8-88A4-45AE-AF0A-7D70C91EE779}" type="datetime1">
              <a:rPr lang="nb-NO"/>
              <a:pPr lvl="0"/>
              <a:t>20.01.2016</a:t>
            </a:fld>
            <a:endParaRPr lang="nb-NO"/>
          </a:p>
        </p:txBody>
      </p:sp>
      <p:sp>
        <p:nvSpPr>
          <p:cNvPr id="8" name="Plassholder for bunntekst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9" name="Plassholder for lysbilde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89ADD7-936C-4F3A-B6C3-8D4299CA9EC0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748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CA772D-3CB0-4FD5-9C32-82762729326C}" type="datetime1">
              <a:rPr lang="nb-NO"/>
              <a:pPr lvl="0"/>
              <a:t>20.01.2016</a:t>
            </a:fld>
            <a:endParaRPr lang="nb-NO"/>
          </a:p>
        </p:txBody>
      </p:sp>
      <p:sp>
        <p:nvSpPr>
          <p:cNvPr id="4" name="Plassholder for bunntekst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5" name="Plassholder for lysbilde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6C3B-3308-4A5A-9C5B-B31866E1F3FF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393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0EF7C5-C8EE-4825-B80A-A4D8FA11A548}" type="datetime1">
              <a:rPr lang="nb-NO"/>
              <a:pPr lvl="0"/>
              <a:t>20.01.2016</a:t>
            </a:fld>
            <a:endParaRPr lang="nb-NO"/>
          </a:p>
        </p:txBody>
      </p:sp>
      <p:sp>
        <p:nvSpPr>
          <p:cNvPr id="3" name="Plassholder for bunntekst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4" name="Plassholder for lysbilde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F15858-C49A-4E50-A8F6-B50A7085F07A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711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A348D2-B804-4122-957C-C32E58AF373A}" type="datetime1">
              <a:rPr lang="nb-NO"/>
              <a:pPr lvl="0"/>
              <a:t>20.01.2016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91AF28-DE85-4575-AB33-9D2797DBB937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536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D84611-9209-4B53-8245-EEFD6A349D26}" type="datetime1">
              <a:rPr lang="nb-NO"/>
              <a:pPr lvl="0"/>
              <a:t>20.01.2016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44CBD5-43B0-4D8E-8AB6-39745E442B3E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212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fld id="{4E4F1385-BF61-4154-A38F-EF61E8921ED1}" type="datetime1">
              <a:rPr lang="nb-NO"/>
              <a:pPr lvl="0"/>
              <a:t>20.01.2016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fld id="{365E8846-6791-4D67-B293-5BB6F847B005}" type="slidenum"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b-NO" sz="4400" b="0" i="0" u="none" strike="noStrike" kern="1200" cap="none" spc="0" baseline="0">
          <a:solidFill>
            <a:srgbClr val="40404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nb-NO" sz="3200" b="0" i="0" u="none" strike="noStrike" kern="1200" cap="none" spc="0" baseline="0">
          <a:solidFill>
            <a:srgbClr val="40404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nb-NO" sz="2800" b="0" i="0" u="none" strike="noStrike" kern="1200" cap="none" spc="0" baseline="0">
          <a:solidFill>
            <a:srgbClr val="40404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nb-NO" sz="2400" b="0" i="0" u="none" strike="noStrike" kern="1200" cap="none" spc="0" baseline="0">
          <a:solidFill>
            <a:srgbClr val="40404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nb-NO" sz="2000" b="0" i="0" u="none" strike="noStrike" kern="1200" cap="none" spc="0" baseline="0">
          <a:solidFill>
            <a:srgbClr val="40404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nb-NO" sz="2000" b="0" i="0" u="none" strike="noStrike" kern="1200" cap="none" spc="0" baseline="0">
          <a:solidFill>
            <a:srgbClr val="40404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sz="3200" dirty="0"/>
              <a:t>Kapittel 2</a:t>
            </a:r>
          </a:p>
        </p:txBody>
      </p:sp>
      <p:pic>
        <p:nvPicPr>
          <p:cNvPr id="3" name="Plassholder for bilde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309" r="5309"/>
          <a:stretch>
            <a:fillRect/>
          </a:stretch>
        </p:blipFill>
        <p:spPr>
          <a:xfrm>
            <a:off x="1763713" y="692145"/>
            <a:ext cx="5486400" cy="4114800"/>
          </a:xfrm>
        </p:spPr>
      </p:pic>
      <p:sp>
        <p:nvSpPr>
          <p:cNvPr id="4" name="Plassholder for tekst 3"/>
          <p:cNvSpPr txBox="1">
            <a:spLocks noGrp="1"/>
          </p:cNvSpPr>
          <p:nvPr>
            <p:ph type="body" idx="2"/>
          </p:nvPr>
        </p:nvSpPr>
        <p:spPr/>
        <p:txBody>
          <a:bodyPr anchorCtr="1"/>
          <a:lstStyle/>
          <a:p>
            <a:pPr lvl="0" algn="ctr"/>
            <a:r>
              <a:rPr lang="nb-NO" sz="3600" dirty="0" err="1"/>
              <a:t>Tekstane</a:t>
            </a:r>
            <a:r>
              <a:rPr lang="nb-NO" sz="3600" dirty="0"/>
              <a:t> rundt oss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6019800" y="4783885"/>
            <a:ext cx="1524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00" dirty="0" err="1"/>
              <a:t>Birgid</a:t>
            </a:r>
            <a:r>
              <a:rPr lang="nb-NO" sz="700" dirty="0"/>
              <a:t> </a:t>
            </a:r>
            <a:r>
              <a:rPr lang="nb-NO" sz="700" dirty="0" err="1"/>
              <a:t>Allig</a:t>
            </a:r>
            <a:r>
              <a:rPr lang="nb-NO" sz="700" dirty="0"/>
              <a:t>/Stone/</a:t>
            </a:r>
            <a:r>
              <a:rPr lang="nb-NO" sz="700" dirty="0" err="1"/>
              <a:t>Getty</a:t>
            </a:r>
            <a:r>
              <a:rPr lang="nb-NO" sz="700" dirty="0"/>
              <a:t> Images</a:t>
            </a:r>
            <a:endParaRPr lang="nb-NO" sz="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b="0"/>
              <a:t>Fleire funksjonar i same tekst: </a:t>
            </a:r>
          </a:p>
        </p:txBody>
      </p:sp>
      <p:sp>
        <p:nvSpPr>
          <p:cNvPr id="3" name="Shape 7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97"/>
          </a:xfrm>
        </p:spPr>
        <p:txBody>
          <a:bodyPr/>
          <a:lstStyle/>
          <a:p>
            <a:pPr lvl="0">
              <a:buNone/>
            </a:pPr>
            <a:endParaRPr lang="nb-NO" i="1"/>
          </a:p>
          <a:p>
            <a:pPr lvl="0">
              <a:buNone/>
            </a:pPr>
            <a:r>
              <a:rPr lang="nb-NO" i="1"/>
              <a:t>Appellativ funksjon:</a:t>
            </a:r>
          </a:p>
          <a:p>
            <a:pPr lvl="0">
              <a:buNone/>
            </a:pPr>
            <a:r>
              <a:rPr lang="nb-NO"/>
              <a:t>Du som er oppteken av fellesskap og miljøvern, vakn opp! Det er på tide å gjere noko med kollektivtilbodet!</a:t>
            </a:r>
          </a:p>
          <a:p>
            <a:pPr marL="0" lvl="0" indent="0">
              <a:buNone/>
            </a:pPr>
            <a:endParaRPr lang="nb-N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None/>
            </a:pPr>
            <a:endParaRPr lang="nb-NO" i="1"/>
          </a:p>
          <a:p>
            <a:pPr lvl="0">
              <a:buNone/>
            </a:pPr>
            <a:r>
              <a:rPr lang="nb-NO" i="1"/>
              <a:t>Informativ funksjon:</a:t>
            </a:r>
          </a:p>
          <a:p>
            <a:pPr lvl="0">
              <a:buNone/>
            </a:pPr>
            <a:r>
              <a:rPr lang="nb-NO"/>
              <a:t>I dag er bussar og tog overfylte i rushtida, og minstetaksten er kr 35. Dette gjer det vanskeleg å bruke kollektivtilbodet i dag.</a:t>
            </a:r>
          </a:p>
          <a:p>
            <a:pPr lvl="0"/>
            <a:endParaRPr lang="nb-N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None/>
            </a:pPr>
            <a:endParaRPr lang="nb-NO" i="1"/>
          </a:p>
          <a:p>
            <a:pPr lvl="0">
              <a:buNone/>
            </a:pPr>
            <a:r>
              <a:rPr lang="nb-NO" i="1"/>
              <a:t>Ekspressiv funksjon:</a:t>
            </a:r>
          </a:p>
          <a:p>
            <a:pPr lvl="0">
              <a:buNone/>
            </a:pPr>
            <a:r>
              <a:rPr lang="nb-NO"/>
              <a:t>Det er til å grine av!</a:t>
            </a:r>
          </a:p>
          <a:p>
            <a:pPr marL="0" lvl="0" indent="0">
              <a:buNone/>
            </a:pPr>
            <a:endParaRPr lang="nb-N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b="0"/>
              <a:t>Teksttypar = byggesteinar i ulike sjangerar</a:t>
            </a:r>
          </a:p>
        </p:txBody>
      </p:sp>
      <p:sp>
        <p:nvSpPr>
          <p:cNvPr id="3" name="Shape 7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97"/>
          </a:xfrm>
        </p:spPr>
        <p:txBody>
          <a:bodyPr/>
          <a:lstStyle/>
          <a:p>
            <a:pPr lvl="0">
              <a:buNone/>
            </a:pPr>
            <a:r>
              <a:rPr lang="nb-NO"/>
              <a:t>Viktige teksttypar som går att i mange ulike sjangerar:</a:t>
            </a:r>
          </a:p>
          <a:p>
            <a:pPr lvl="0"/>
            <a:r>
              <a:rPr lang="nb-NO"/>
              <a:t>Å informere</a:t>
            </a:r>
          </a:p>
          <a:p>
            <a:pPr lvl="0"/>
            <a:r>
              <a:rPr lang="nb-NO"/>
              <a:t>Å beskrive</a:t>
            </a:r>
          </a:p>
          <a:p>
            <a:pPr lvl="0"/>
            <a:r>
              <a:rPr lang="nb-NO"/>
              <a:t>Å fortelje</a:t>
            </a:r>
          </a:p>
          <a:p>
            <a:pPr lvl="0"/>
            <a:r>
              <a:rPr lang="nb-NO"/>
              <a:t>Å argumentere</a:t>
            </a:r>
          </a:p>
          <a:p>
            <a:pPr lvl="0"/>
            <a:r>
              <a:rPr lang="nb-NO"/>
              <a:t>Å reflektere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b="0"/>
              <a:t>Fakta, faksjon og fiksjon</a:t>
            </a:r>
          </a:p>
        </p:txBody>
      </p:sp>
      <p:sp>
        <p:nvSpPr>
          <p:cNvPr id="3" name="Shape 8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97"/>
          </a:xfrm>
        </p:spPr>
        <p:txBody>
          <a:bodyPr/>
          <a:lstStyle/>
          <a:p>
            <a:pPr lvl="0">
              <a:buNone/>
            </a:pPr>
            <a:r>
              <a:rPr lang="nb-NO" b="1"/>
              <a:t>Fakta</a:t>
            </a:r>
            <a:r>
              <a:rPr lang="nb-NO"/>
              <a:t> - beskriv den verkelege verda</a:t>
            </a:r>
          </a:p>
          <a:p>
            <a:pPr lvl="0">
              <a:buFont typeface="Wingdings"/>
              <a:buChar char="à"/>
            </a:pPr>
            <a:r>
              <a:rPr lang="nb-NO"/>
              <a:t>Sakprosa</a:t>
            </a:r>
          </a:p>
          <a:p>
            <a:pPr lvl="0">
              <a:buNone/>
            </a:pPr>
            <a:r>
              <a:rPr lang="nb-NO" b="1"/>
              <a:t>Fiksjonen</a:t>
            </a:r>
            <a:r>
              <a:rPr lang="nb-NO"/>
              <a:t> - beskriv ei oppdikta verd</a:t>
            </a:r>
          </a:p>
          <a:p>
            <a:pPr lvl="0">
              <a:buFont typeface="Wingdings"/>
              <a:buChar char="à"/>
            </a:pPr>
            <a:r>
              <a:rPr lang="nb-NO"/>
              <a:t>Skjønnlitteratur</a:t>
            </a:r>
          </a:p>
          <a:p>
            <a:pPr lvl="0">
              <a:buNone/>
            </a:pPr>
            <a:r>
              <a:rPr lang="nb-NO" b="1"/>
              <a:t>Faksjonen</a:t>
            </a:r>
            <a:r>
              <a:rPr lang="nb-NO"/>
              <a:t> - deler av teksten baserer seg på fakta, men brukar f.eks. verkemiddel frå fiksjon. Kan få fiksjon til å framstå som fakta.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8800" r="18800"/>
          <a:stretch>
            <a:fillRect/>
          </a:stretch>
        </p:blipFill>
        <p:spPr/>
      </p:pic>
      <p:sp>
        <p:nvSpPr>
          <p:cNvPr id="4" name="Plassholder for tekst 3"/>
          <p:cNvSpPr txBox="1">
            <a:spLocks noGrp="1"/>
          </p:cNvSpPr>
          <p:nvPr>
            <p:ph type="body" idx="2"/>
          </p:nvPr>
        </p:nvSpPr>
        <p:spPr/>
        <p:txBody>
          <a:bodyPr/>
          <a:lstStyle/>
          <a:p>
            <a:pPr lvl="0"/>
            <a:r>
              <a:rPr lang="nb-NO" sz="2000" b="1"/>
              <a:t>Er Kon-Tiki filmen fakta, fiksjon eller faksjon?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6172200" y="4712867"/>
            <a:ext cx="1447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00" dirty="0" smtClean="0"/>
              <a:t>   © </a:t>
            </a:r>
            <a:r>
              <a:rPr lang="nb-NO" sz="700" dirty="0"/>
              <a:t>Erik Aavatsmark/Friland</a:t>
            </a:r>
            <a:endParaRPr lang="nb-NO" sz="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b="0"/>
              <a:t>Prosa og poesi</a:t>
            </a:r>
          </a:p>
        </p:txBody>
      </p:sp>
      <p:sp>
        <p:nvSpPr>
          <p:cNvPr id="3" name="Shape 9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97"/>
          </a:xfrm>
        </p:spPr>
        <p:txBody>
          <a:bodyPr/>
          <a:lstStyle/>
          <a:p>
            <a:pPr lvl="0">
              <a:buNone/>
            </a:pPr>
            <a:r>
              <a:rPr lang="nb-NO"/>
              <a:t>Handlar om språket i teksten: </a:t>
            </a:r>
          </a:p>
          <a:p>
            <a:pPr lvl="0">
              <a:buNone/>
            </a:pPr>
            <a:r>
              <a:rPr lang="nb-NO"/>
              <a:t>Poesi = rim, rytme, linjedeling, lyrisk språkdrakt</a:t>
            </a:r>
          </a:p>
          <a:p>
            <a:pPr lvl="0">
              <a:buFont typeface="Wingdings"/>
              <a:buChar char="à"/>
            </a:pPr>
            <a:r>
              <a:rPr lang="nb-NO"/>
              <a:t>Lyrikk</a:t>
            </a:r>
          </a:p>
          <a:p>
            <a:pPr marL="0" lvl="0" indent="0">
              <a:buNone/>
            </a:pPr>
            <a:endParaRPr lang="nb-NO"/>
          </a:p>
          <a:p>
            <a:pPr lvl="0">
              <a:buNone/>
            </a:pPr>
            <a:r>
              <a:rPr lang="nb-NO"/>
              <a:t>Prosa = "likefram tale"</a:t>
            </a:r>
          </a:p>
          <a:p>
            <a:pPr lvl="0">
              <a:buFont typeface="Wingdings"/>
              <a:buChar char="à"/>
            </a:pPr>
            <a:r>
              <a:rPr lang="nb-NO"/>
              <a:t>i epikk, dramatikk og sakprosa</a:t>
            </a:r>
          </a:p>
          <a:p>
            <a:pPr marL="0" lvl="0" indent="0">
              <a:buNone/>
            </a:pPr>
            <a:endParaRPr lang="nb-N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b="0"/>
              <a:t>Sjanger </a:t>
            </a:r>
          </a:p>
        </p:txBody>
      </p:sp>
      <p:sp>
        <p:nvSpPr>
          <p:cNvPr id="3" name="Shape 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97"/>
          </a:xfrm>
        </p:spPr>
        <p:txBody>
          <a:bodyPr/>
          <a:lstStyle/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r>
              <a:rPr lang="nb-NO"/>
              <a:t>Handlar om forma på teksten</a:t>
            </a:r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r>
              <a:rPr lang="nb-NO"/>
              <a:t>Kombinasjon av teksttypar inngår i ulike sjangerar, f.eks.: </a:t>
            </a:r>
          </a:p>
          <a:p>
            <a:pPr marL="914400" lvl="1" indent="-381003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nb-NO"/>
              <a:t>Novelle: hovudsakleg </a:t>
            </a:r>
            <a:r>
              <a:rPr lang="nb-NO" i="1"/>
              <a:t>beskrive</a:t>
            </a:r>
            <a:r>
              <a:rPr lang="nb-NO"/>
              <a:t> og </a:t>
            </a:r>
            <a:r>
              <a:rPr lang="nb-NO" i="1"/>
              <a:t>fortelje</a:t>
            </a:r>
            <a:r>
              <a:rPr lang="nb-NO"/>
              <a:t>, men også </a:t>
            </a:r>
            <a:r>
              <a:rPr lang="nb-NO" i="1"/>
              <a:t>reflektere</a:t>
            </a:r>
          </a:p>
          <a:p>
            <a:pPr marL="914400" lvl="1" indent="-381003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nb-NO"/>
              <a:t>Kåseri: mange ulike kombinasjonar er muleg: </a:t>
            </a:r>
            <a:r>
              <a:rPr lang="nb-NO" i="1"/>
              <a:t>beskrive, fortelje, reflektere, argumentere</a:t>
            </a:r>
          </a:p>
          <a:p>
            <a:pPr marL="914400" lvl="1" indent="-381003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nb-NO"/>
              <a:t>Lesarinnlegg: hovudsakleg </a:t>
            </a:r>
            <a:r>
              <a:rPr lang="nb-NO" i="1"/>
              <a:t>Informere, beskrive, argumentere</a:t>
            </a:r>
          </a:p>
          <a:p>
            <a:pPr lvl="0"/>
            <a:endParaRPr lang="nb-NO" i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b="0"/>
              <a:t>Sjangertrekk</a:t>
            </a:r>
          </a:p>
        </p:txBody>
      </p:sp>
      <p:sp>
        <p:nvSpPr>
          <p:cNvPr id="3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97"/>
          </a:xfrm>
        </p:spPr>
        <p:txBody>
          <a:bodyPr/>
          <a:lstStyle/>
          <a:p>
            <a:pPr lvl="0">
              <a:buNone/>
            </a:pPr>
            <a:r>
              <a:rPr lang="nb-NO"/>
              <a:t>"Det var ein gong ein mann som hadde tre søner" </a:t>
            </a:r>
          </a:p>
          <a:p>
            <a:pPr lvl="0">
              <a:buFont typeface="Wingdings"/>
              <a:buChar char="à"/>
            </a:pPr>
            <a:r>
              <a:rPr lang="nb-NO"/>
              <a:t>skaper ei forventning til teksten</a:t>
            </a:r>
          </a:p>
          <a:p>
            <a:pPr marL="0" lvl="0" indent="0">
              <a:buNone/>
            </a:pPr>
            <a:endParaRPr lang="nb-NO"/>
          </a:p>
          <a:p>
            <a:pPr lvl="0">
              <a:buFont typeface="Wingdings"/>
              <a:buChar char="à"/>
            </a:pPr>
            <a:r>
              <a:rPr lang="nb-NO"/>
              <a:t>gjer det enklare å forstå teksten</a:t>
            </a:r>
          </a:p>
          <a:p>
            <a:pPr marL="0" lvl="0" indent="0">
              <a:buNone/>
            </a:pPr>
            <a:endParaRPr lang="nb-NO"/>
          </a:p>
          <a:p>
            <a:pPr lvl="0">
              <a:buFont typeface="Wingdings"/>
              <a:buChar char="à"/>
            </a:pPr>
            <a:r>
              <a:rPr lang="nb-NO"/>
              <a:t>ver bevisst på sjangerkrav når du sjølv skriv</a:t>
            </a:r>
          </a:p>
          <a:p>
            <a:pPr marL="0" lvl="0" indent="0">
              <a:buNone/>
            </a:pPr>
            <a:endParaRPr lang="nb-N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b="0"/>
              <a:t>Skjønnlitterære sjangerar</a:t>
            </a:r>
          </a:p>
        </p:txBody>
      </p:sp>
      <p:sp>
        <p:nvSpPr>
          <p:cNvPr id="3" name="Shape 108"/>
          <p:cNvSpPr txBox="1">
            <a:spLocks noGrp="1"/>
          </p:cNvSpPr>
          <p:nvPr>
            <p:ph type="body" idx="1"/>
          </p:nvPr>
        </p:nvSpPr>
        <p:spPr>
          <a:xfrm>
            <a:off x="107506" y="1412775"/>
            <a:ext cx="8880095" cy="5260396"/>
          </a:xfrm>
        </p:spPr>
        <p:txBody>
          <a:bodyPr/>
          <a:lstStyle/>
          <a:p>
            <a:pPr lvl="0">
              <a:buNone/>
            </a:pPr>
            <a:endParaRPr lang="nb-NO" sz="2800"/>
          </a:p>
          <a:p>
            <a:pPr lvl="0">
              <a:buNone/>
            </a:pPr>
            <a:endParaRPr lang="nb-NO" sz="2800"/>
          </a:p>
          <a:p>
            <a:pPr lvl="0">
              <a:buNone/>
            </a:pPr>
            <a:endParaRPr lang="nb-NO" sz="2800"/>
          </a:p>
          <a:p>
            <a:pPr lvl="0">
              <a:buNone/>
            </a:pPr>
            <a:endParaRPr lang="nb-NO" sz="2800"/>
          </a:p>
          <a:p>
            <a:pPr lvl="0">
              <a:buNone/>
            </a:pPr>
            <a:endParaRPr lang="nb-NO" sz="2800"/>
          </a:p>
          <a:p>
            <a:pPr lvl="0">
              <a:buNone/>
            </a:pPr>
            <a:r>
              <a:rPr lang="nb-NO" sz="2800"/>
              <a:t>Lyrikk				Epikk			Dramatikk</a:t>
            </a:r>
          </a:p>
          <a:p>
            <a:pPr lvl="0">
              <a:buNone/>
            </a:pPr>
            <a:endParaRPr lang="nb-NO" sz="2800"/>
          </a:p>
          <a:p>
            <a:pPr lvl="0">
              <a:buNone/>
            </a:pPr>
            <a:endParaRPr lang="nb-NO" sz="2800"/>
          </a:p>
          <a:p>
            <a:pPr lvl="0" algn="ctr">
              <a:buNone/>
            </a:pPr>
            <a:r>
              <a:rPr lang="nb-NO" sz="2000"/>
              <a:t>NB! Sjangrane er i utvikling. Sjå opp for sjangerbrot!</a:t>
            </a:r>
          </a:p>
        </p:txBody>
      </p:sp>
      <p:cxnSp>
        <p:nvCxnSpPr>
          <p:cNvPr id="4" name="Shape 109"/>
          <p:cNvCxnSpPr/>
          <p:nvPr/>
        </p:nvCxnSpPr>
        <p:spPr>
          <a:xfrm flipH="1">
            <a:off x="1173220" y="3037975"/>
            <a:ext cx="3022806" cy="1774795"/>
          </a:xfrm>
          <a:prstGeom prst="straightConnector1">
            <a:avLst/>
          </a:prstGeom>
          <a:noFill/>
          <a:ln w="19046">
            <a:solidFill>
              <a:srgbClr val="1F497D"/>
            </a:solidFill>
            <a:prstDash val="solid"/>
            <a:round/>
          </a:ln>
        </p:spPr>
      </p:cxnSp>
      <p:cxnSp>
        <p:nvCxnSpPr>
          <p:cNvPr id="5" name="Shape 110"/>
          <p:cNvCxnSpPr/>
          <p:nvPr/>
        </p:nvCxnSpPr>
        <p:spPr>
          <a:xfrm flipH="1">
            <a:off x="4557049" y="3098124"/>
            <a:ext cx="30002" cy="1744501"/>
          </a:xfrm>
          <a:prstGeom prst="straightConnector1">
            <a:avLst/>
          </a:prstGeom>
          <a:noFill/>
          <a:ln w="19046">
            <a:solidFill>
              <a:srgbClr val="1F497D"/>
            </a:solidFill>
            <a:prstDash val="solid"/>
            <a:round/>
          </a:ln>
        </p:spPr>
      </p:cxnSp>
      <p:cxnSp>
        <p:nvCxnSpPr>
          <p:cNvPr id="6" name="Shape 111"/>
          <p:cNvCxnSpPr/>
          <p:nvPr/>
        </p:nvCxnSpPr>
        <p:spPr>
          <a:xfrm>
            <a:off x="4827675" y="3196541"/>
            <a:ext cx="2090401" cy="1624203"/>
          </a:xfrm>
          <a:prstGeom prst="straightConnector1">
            <a:avLst/>
          </a:prstGeom>
          <a:noFill/>
          <a:ln w="19046">
            <a:solidFill>
              <a:srgbClr val="1F497D"/>
            </a:solidFill>
            <a:prstDash val="solid"/>
            <a:round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b="0"/>
              <a:t>Tenk gjennom ....</a:t>
            </a:r>
          </a:p>
        </p:txBody>
      </p:sp>
      <p:sp>
        <p:nvSpPr>
          <p:cNvPr id="3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97"/>
          </a:xfrm>
        </p:spPr>
        <p:txBody>
          <a:bodyPr/>
          <a:lstStyle/>
          <a:p>
            <a:pPr lvl="0">
              <a:buNone/>
            </a:pPr>
            <a:r>
              <a:rPr lang="nb-NO"/>
              <a:t>1 Kva forstår du med omgrepet </a:t>
            </a:r>
            <a:r>
              <a:rPr lang="nb-NO" i="1"/>
              <a:t>tekst</a:t>
            </a:r>
            <a:r>
              <a:rPr lang="nb-NO"/>
              <a:t>?</a:t>
            </a:r>
          </a:p>
          <a:p>
            <a:pPr lvl="0">
              <a:buNone/>
            </a:pPr>
            <a:r>
              <a:rPr lang="nb-NO"/>
              <a:t>2 Kva forstår du med omgrepa </a:t>
            </a:r>
            <a:r>
              <a:rPr lang="nb-NO" i="1"/>
              <a:t>sakprosa</a:t>
            </a:r>
            <a:r>
              <a:rPr lang="nb-NO"/>
              <a:t> og </a:t>
            </a:r>
            <a:r>
              <a:rPr lang="nb-NO" i="1"/>
              <a:t>skjønnlitteratur</a:t>
            </a:r>
            <a:r>
              <a:rPr lang="nb-NO"/>
              <a:t>?</a:t>
            </a:r>
          </a:p>
          <a:p>
            <a:pPr lvl="0">
              <a:buNone/>
            </a:pPr>
            <a:r>
              <a:rPr lang="nb-NO"/>
              <a:t>3 Tenkjer du over kven som er avsendaren av tekstar du les? Kvifor / kvifor ikkje?</a:t>
            </a:r>
          </a:p>
          <a:p>
            <a:pPr lvl="0">
              <a:buNone/>
            </a:pPr>
            <a:r>
              <a:rPr lang="nb-NO"/>
              <a:t>4 Kva forstår du med omgrepet </a:t>
            </a:r>
            <a:r>
              <a:rPr lang="nb-NO" i="1"/>
              <a:t>sjanger</a:t>
            </a:r>
            <a:r>
              <a:rPr lang="nb-NO"/>
              <a:t>?</a:t>
            </a:r>
          </a:p>
          <a:p>
            <a:pPr lvl="0"/>
            <a:endParaRPr lang="nb-N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b="0"/>
              <a:t>Episk dikting</a:t>
            </a:r>
          </a:p>
        </p:txBody>
      </p:sp>
      <p:sp>
        <p:nvSpPr>
          <p:cNvPr id="3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97"/>
          </a:xfrm>
        </p:spPr>
        <p:txBody>
          <a:bodyPr/>
          <a:lstStyle/>
          <a:p>
            <a:pPr marL="495303" lvl="0" indent="-457200">
              <a:buClr>
                <a:srgbClr val="000000"/>
              </a:buClr>
              <a:buSzPct val="166666"/>
            </a:pPr>
            <a:r>
              <a:rPr lang="nb-NO"/>
              <a:t>Forteljingar</a:t>
            </a:r>
          </a:p>
          <a:p>
            <a:pPr marL="38103" lvl="0" indent="0">
              <a:buNone/>
            </a:pPr>
            <a:endParaRPr lang="nb-NO"/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r>
              <a:rPr lang="nb-NO"/>
              <a:t>hovudpersonar og bipersonar</a:t>
            </a:r>
          </a:p>
          <a:p>
            <a:pPr marL="38103" lvl="0" indent="0">
              <a:buNone/>
            </a:pPr>
            <a:endParaRPr lang="nb-NO"/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r>
              <a:rPr lang="nb-NO"/>
              <a:t>konflikt </a:t>
            </a:r>
          </a:p>
          <a:p>
            <a:pPr marL="38103" lvl="0" indent="0">
              <a:buNone/>
            </a:pPr>
            <a:endParaRPr lang="nb-NO"/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r>
              <a:rPr lang="nb-NO"/>
              <a:t>handling - i ulik grad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b="0"/>
              <a:t>Episk dikting: roman</a:t>
            </a:r>
          </a:p>
        </p:txBody>
      </p:sp>
      <p:sp>
        <p:nvSpPr>
          <p:cNvPr id="3" name="Shape 1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97"/>
          </a:xfrm>
        </p:spPr>
        <p:txBody>
          <a:bodyPr/>
          <a:lstStyle/>
          <a:p>
            <a:pPr marL="495303" lvl="0" indent="-457200">
              <a:buClr>
                <a:srgbClr val="000000"/>
              </a:buClr>
              <a:buSzPct val="166666"/>
            </a:pPr>
            <a:r>
              <a:rPr lang="nb-NO"/>
              <a:t>stor variasjon innan sjangeren</a:t>
            </a:r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endParaRPr lang="nb-NO"/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r>
              <a:rPr lang="nb-NO"/>
              <a:t>Mange eller få personar</a:t>
            </a:r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endParaRPr lang="nb-NO"/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r>
              <a:rPr lang="nb-NO"/>
              <a:t>kort eller langt tidsrom</a:t>
            </a:r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endParaRPr lang="nb-NO"/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r>
              <a:rPr lang="nb-NO"/>
              <a:t>lite eller mykje handling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b="0"/>
              <a:t>Episk dikting: novelle</a:t>
            </a:r>
          </a:p>
        </p:txBody>
      </p:sp>
      <p:sp>
        <p:nvSpPr>
          <p:cNvPr id="3" name="Shape 1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97"/>
          </a:xfrm>
        </p:spPr>
        <p:txBody>
          <a:bodyPr/>
          <a:lstStyle/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r>
              <a:rPr lang="nb-NO"/>
              <a:t>Klassisk novelle: </a:t>
            </a:r>
          </a:p>
          <a:p>
            <a:pPr marL="38103" lvl="0" indent="0">
              <a:buNone/>
            </a:pPr>
            <a:endParaRPr lang="nb-NO"/>
          </a:p>
          <a:p>
            <a:pPr marL="914400" lvl="1" indent="-381003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nb-NO"/>
              <a:t>få personar</a:t>
            </a:r>
          </a:p>
          <a:p>
            <a:pPr marL="914400" lvl="1" indent="-381003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nb-NO"/>
              <a:t>kort tidsrom</a:t>
            </a:r>
          </a:p>
          <a:p>
            <a:pPr marL="914400" lvl="1" indent="-381003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nb-NO"/>
              <a:t>vendepunkt og høgdepunkt</a:t>
            </a:r>
          </a:p>
          <a:p>
            <a:pPr marL="914400" lvl="1" indent="-381003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nb-NO"/>
              <a:t>open slutt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b="0"/>
              <a:t>Kva trur du?</a:t>
            </a:r>
          </a:p>
        </p:txBody>
      </p:sp>
      <p:sp>
        <p:nvSpPr>
          <p:cNvPr id="3" name="Shape 1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97"/>
          </a:xfrm>
        </p:spPr>
        <p:txBody>
          <a:bodyPr/>
          <a:lstStyle/>
          <a:p>
            <a:pPr lvl="0">
              <a:buNone/>
            </a:pPr>
            <a:r>
              <a:rPr lang="nb-NO"/>
              <a:t>Den amerikanske forfattaren Lorrie Moore har sagt det slik: </a:t>
            </a:r>
          </a:p>
          <a:p>
            <a:pPr lvl="0">
              <a:buNone/>
            </a:pPr>
            <a:endParaRPr lang="nb-NO"/>
          </a:p>
          <a:p>
            <a:pPr lvl="0">
              <a:buNone/>
            </a:pPr>
            <a:r>
              <a:rPr lang="nb-NO"/>
              <a:t>	</a:t>
            </a:r>
            <a:r>
              <a:rPr lang="nb-NO" i="1"/>
              <a:t>"Ei novelle er eit kjærleiksforhold, ein roman er eit ekteskap. Ei novelle er eit fotografi, ein roman er ein film." </a:t>
            </a:r>
          </a:p>
          <a:p>
            <a:pPr lvl="0">
              <a:buNone/>
            </a:pPr>
            <a:endParaRPr lang="nb-NO"/>
          </a:p>
          <a:p>
            <a:pPr lvl="0">
              <a:buNone/>
            </a:pPr>
            <a:r>
              <a:rPr lang="nb-NO"/>
              <a:t>Kva meiner ho med det, trur du?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b="0"/>
              <a:t>Dramatisk dikting</a:t>
            </a:r>
          </a:p>
        </p:txBody>
      </p:sp>
      <p:sp>
        <p:nvSpPr>
          <p:cNvPr id="3" name="Shape 1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97"/>
          </a:xfrm>
        </p:spPr>
        <p:txBody>
          <a:bodyPr/>
          <a:lstStyle/>
          <a:p>
            <a:pPr lvl="0">
              <a:buNone/>
            </a:pPr>
            <a:r>
              <a:rPr lang="nb-NO" b="1"/>
              <a:t>Frå gresk antikk: </a:t>
            </a:r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r>
              <a:rPr lang="nb-NO"/>
              <a:t>tragedien og komedien</a:t>
            </a:r>
          </a:p>
          <a:p>
            <a:pPr marL="914400" lvl="1" indent="-381003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nb-NO"/>
              <a:t>strenge krav til oppbygging</a:t>
            </a:r>
          </a:p>
          <a:p>
            <a:pPr marL="38103" lvl="0" indent="0">
              <a:buNone/>
            </a:pPr>
            <a:r>
              <a:rPr lang="nb-NO" b="1"/>
              <a:t>I dag: </a:t>
            </a:r>
          </a:p>
          <a:p>
            <a:pPr marL="495303" lvl="0" indent="-457200">
              <a:buClr>
                <a:srgbClr val="000000"/>
              </a:buClr>
              <a:buSzPct val="166666"/>
            </a:pPr>
            <a:r>
              <a:rPr lang="nb-NO"/>
              <a:t>stor variasjon i utforming</a:t>
            </a:r>
          </a:p>
          <a:p>
            <a:pPr marL="38103" lvl="0" indent="0">
              <a:buNone/>
            </a:pPr>
            <a:endParaRPr lang="nb-NO"/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r>
              <a:rPr lang="nb-NO"/>
              <a:t>Drama er skrive med tanke på framføring</a:t>
            </a:r>
          </a:p>
          <a:p>
            <a:pPr marL="914400" lvl="1" indent="-381003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nb-NO"/>
              <a:t>replikkar og scenetilvisingar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/>
              <a:t>Dramatisk dikting</a:t>
            </a:r>
          </a:p>
        </p:txBody>
      </p:sp>
      <p:sp>
        <p:nvSpPr>
          <p:cNvPr id="3" name="Shape 1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97"/>
          </a:xfrm>
        </p:spPr>
        <p:txBody>
          <a:bodyPr/>
          <a:lstStyle/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endParaRPr lang="nb-NO"/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r>
              <a:rPr lang="nb-NO"/>
              <a:t>inntrykksfullt medium</a:t>
            </a:r>
          </a:p>
          <a:p>
            <a:pPr marL="38103" lvl="0" indent="0">
              <a:buNone/>
            </a:pPr>
            <a:endParaRPr lang="nb-NO"/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r>
              <a:rPr lang="nb-NO"/>
              <a:t>Tittar inn i huset og livet til personane</a:t>
            </a:r>
          </a:p>
          <a:p>
            <a:pPr lvl="0"/>
            <a:endParaRPr lang="nb-NO"/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r>
              <a:rPr lang="nb-NO"/>
              <a:t>Målet: katharsis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5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/>
              <a:t>Dramatisk dikting: teater og film</a:t>
            </a:r>
          </a:p>
        </p:txBody>
      </p:sp>
      <p:sp>
        <p:nvSpPr>
          <p:cNvPr id="3" name="Shape 1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97"/>
          </a:xfrm>
        </p:spPr>
        <p:txBody>
          <a:bodyPr/>
          <a:lstStyle/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endParaRPr lang="nb-NO"/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r>
              <a:rPr lang="nb-NO"/>
              <a:t>Film byggjer på dramatikk</a:t>
            </a:r>
          </a:p>
          <a:p>
            <a:pPr marL="38103" lvl="0" indent="0">
              <a:buNone/>
            </a:pPr>
            <a:endParaRPr lang="nb-NO"/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r>
              <a:rPr lang="nb-NO"/>
              <a:t>fleire og andre verkemiddel, f.eks.: </a:t>
            </a:r>
          </a:p>
          <a:p>
            <a:pPr marL="914400" lvl="1" indent="-381003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nb-NO"/>
              <a:t>kan bryte kronologien enklare</a:t>
            </a:r>
          </a:p>
          <a:p>
            <a:pPr marL="914400" lvl="1" indent="-381003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nb-NO"/>
              <a:t>handlinga kan gå over lengre tidsrom</a:t>
            </a:r>
          </a:p>
          <a:p>
            <a:pPr marL="914400" lvl="1" indent="-381003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nb-NO"/>
              <a:t>zooming og klipping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5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/>
              <a:t>Lyrisk dikting</a:t>
            </a:r>
          </a:p>
        </p:txBody>
      </p:sp>
      <p:sp>
        <p:nvSpPr>
          <p:cNvPr id="3" name="Shape 1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97"/>
          </a:xfrm>
        </p:spPr>
        <p:txBody>
          <a:bodyPr/>
          <a:lstStyle/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endParaRPr lang="nb-NO"/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r>
              <a:rPr lang="nb-NO"/>
              <a:t>stor variasjon, men har </a:t>
            </a:r>
            <a:r>
              <a:rPr lang="nb-NO" i="1"/>
              <a:t>ofte</a:t>
            </a:r>
            <a:r>
              <a:rPr lang="nb-NO"/>
              <a:t> desse fellestrekka:</a:t>
            </a:r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r>
              <a:rPr lang="nb-NO"/>
              <a:t>skildrar stemningar og følelsar</a:t>
            </a:r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r>
              <a:rPr lang="nb-NO"/>
              <a:t>brukar mange språklege verkemiddel</a:t>
            </a:r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r>
              <a:rPr lang="nb-NO"/>
              <a:t>eit lyrisk "eg"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/>
              <a:t>Lyrikk</a:t>
            </a:r>
          </a:p>
        </p:txBody>
      </p:sp>
      <p:sp>
        <p:nvSpPr>
          <p:cNvPr id="3" name="Shape 1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97"/>
          </a:xfrm>
        </p:spPr>
        <p:txBody>
          <a:bodyPr/>
          <a:lstStyle/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endParaRPr lang="nb-NO"/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r>
              <a:rPr lang="nb-NO"/>
              <a:t>Sentrallyrikk: handlar om dei store tema: </a:t>
            </a:r>
          </a:p>
          <a:p>
            <a:pPr marL="914400" lvl="0" indent="-419096">
              <a:buClr>
                <a:srgbClr val="000000"/>
              </a:buClr>
              <a:buSzPct val="166666"/>
              <a:buFont typeface="Arial"/>
            </a:pPr>
            <a:r>
              <a:rPr lang="nb-NO"/>
              <a:t>livet</a:t>
            </a:r>
          </a:p>
          <a:p>
            <a:pPr marL="914400" lvl="0" indent="-419096">
              <a:buClr>
                <a:srgbClr val="000000"/>
              </a:buClr>
              <a:buSzPct val="166666"/>
              <a:buFont typeface="Arial"/>
            </a:pPr>
            <a:r>
              <a:rPr lang="nb-NO"/>
              <a:t>døden</a:t>
            </a:r>
          </a:p>
          <a:p>
            <a:pPr marL="914400" lvl="0" indent="-419096">
              <a:buClr>
                <a:srgbClr val="000000"/>
              </a:buClr>
              <a:buSzPct val="166666"/>
              <a:buFont typeface="Arial"/>
            </a:pPr>
            <a:r>
              <a:rPr lang="nb-NO"/>
              <a:t>kjærleiken</a:t>
            </a:r>
          </a:p>
          <a:p>
            <a:pPr lvl="0"/>
            <a:endParaRPr lang="nb-NO"/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r>
              <a:rPr lang="nb-NO"/>
              <a:t>Episke dikt: fortel ei historie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653" r="6653"/>
          <a:stretch>
            <a:fillRect/>
          </a:stretch>
        </p:blipFill>
        <p:spPr/>
      </p:pic>
      <p:sp>
        <p:nvSpPr>
          <p:cNvPr id="4" name="Plassholder for tekst 3"/>
          <p:cNvSpPr txBox="1">
            <a:spLocks noGrp="1"/>
          </p:cNvSpPr>
          <p:nvPr>
            <p:ph type="body" idx="2"/>
          </p:nvPr>
        </p:nvSpPr>
        <p:spPr/>
        <p:txBody>
          <a:bodyPr/>
          <a:lstStyle/>
          <a:p>
            <a:pPr lvl="0"/>
            <a:r>
              <a:rPr lang="nb-NO" sz="2000" b="1"/>
              <a:t>Kva for sjanger uttrykkjer denne mannen seg i?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5486400" y="4710323"/>
            <a:ext cx="194468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00" dirty="0" smtClean="0"/>
              <a:t>   Siv </a:t>
            </a:r>
            <a:r>
              <a:rPr lang="nb-NO" sz="700" dirty="0"/>
              <a:t>Johanne </a:t>
            </a:r>
            <a:r>
              <a:rPr lang="nb-NO" sz="700" dirty="0" smtClean="0"/>
              <a:t>Seglem/Dagbladet/All </a:t>
            </a:r>
            <a:r>
              <a:rPr lang="nb-NO" sz="700" dirty="0"/>
              <a:t>Over Press</a:t>
            </a:r>
            <a:endParaRPr lang="nb-NO" sz="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b="0"/>
              <a:t>Definisjon på tekst</a:t>
            </a:r>
          </a:p>
        </p:txBody>
      </p:sp>
      <p:sp>
        <p:nvSpPr>
          <p:cNvPr id="3" name="Shape 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97"/>
          </a:xfrm>
        </p:spPr>
        <p:txBody>
          <a:bodyPr/>
          <a:lstStyle/>
          <a:p>
            <a:pPr lvl="0">
              <a:buNone/>
            </a:pPr>
            <a:r>
              <a:rPr lang="nb-NO"/>
              <a:t>«Ein tekst er eit sett av teikn som formidlar noko»</a:t>
            </a:r>
          </a:p>
          <a:p>
            <a:pPr lvl="0">
              <a:buNone/>
            </a:pPr>
            <a:endParaRPr lang="nb-NO"/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r>
              <a:rPr lang="nb-NO"/>
              <a:t>teikn = bokstavar, symbol, fargar, lydar, tonar mm.</a:t>
            </a:r>
          </a:p>
          <a:p>
            <a:pPr lvl="0"/>
            <a:endParaRPr lang="nb-N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/>
              <a:t>Funksjonell sakprosa</a:t>
            </a:r>
          </a:p>
        </p:txBody>
      </p:sp>
      <p:sp>
        <p:nvSpPr>
          <p:cNvPr id="3" name="Shape 17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97"/>
          </a:xfrm>
        </p:spPr>
        <p:txBody>
          <a:bodyPr/>
          <a:lstStyle/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endParaRPr lang="nb-NO"/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r>
              <a:rPr lang="nb-NO"/>
              <a:t>fyller ein heilt spesiell funksjon</a:t>
            </a:r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r>
              <a:rPr lang="nb-NO"/>
              <a:t>har ikkje kjend forfattar</a:t>
            </a:r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r>
              <a:rPr lang="nb-NO"/>
              <a:t>ein institusjon står bak</a:t>
            </a:r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r>
              <a:rPr lang="nb-NO"/>
              <a:t>togbillettar, skjema, reklame osv.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/>
              <a:t>Litterær sakprosa</a:t>
            </a:r>
          </a:p>
        </p:txBody>
      </p:sp>
      <p:sp>
        <p:nvSpPr>
          <p:cNvPr id="3" name="Shape 17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97"/>
          </a:xfrm>
        </p:spPr>
        <p:txBody>
          <a:bodyPr/>
          <a:lstStyle/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endParaRPr lang="nb-NO"/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r>
              <a:rPr lang="nb-NO"/>
              <a:t>har kjend forfattar</a:t>
            </a:r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r>
              <a:rPr lang="nb-NO"/>
              <a:t>lesinga gir ei oppleving</a:t>
            </a:r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r>
              <a:rPr lang="nb-NO"/>
              <a:t>nyttig å kjenne avsendaren for å vurdere innhaldet</a:t>
            </a:r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r>
              <a:rPr lang="nb-NO"/>
              <a:t>kan vera både subjektive og objektive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460" r="6460"/>
          <a:stretch>
            <a:fillRect/>
          </a:stretch>
        </p:blipFill>
        <p:spPr/>
      </p:pic>
      <p:sp>
        <p:nvSpPr>
          <p:cNvPr id="4" name="Plassholder for tekst 3"/>
          <p:cNvSpPr txBox="1">
            <a:spLocks noGrp="1"/>
          </p:cNvSpPr>
          <p:nvPr>
            <p:ph type="body" idx="2"/>
          </p:nvPr>
        </p:nvSpPr>
        <p:spPr/>
        <p:txBody>
          <a:bodyPr/>
          <a:lstStyle/>
          <a:p>
            <a:pPr lvl="0"/>
            <a:r>
              <a:rPr lang="nb-NO" sz="2000" b="1"/>
              <a:t>Er vekeblad og magasin døme på funksjonell eller litterær sakprosa?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6248400" y="4727576"/>
            <a:ext cx="1143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00" dirty="0" smtClean="0"/>
              <a:t>  Olav </a:t>
            </a:r>
            <a:r>
              <a:rPr lang="nb-NO" sz="700" dirty="0"/>
              <a:t>Urdahl/NTB </a:t>
            </a:r>
            <a:r>
              <a:rPr lang="nb-NO" sz="700" dirty="0" err="1"/>
              <a:t>scanpix</a:t>
            </a:r>
            <a:endParaRPr lang="nb-NO" sz="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8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/>
              <a:t>Litterær sakprosa </a:t>
            </a:r>
          </a:p>
        </p:txBody>
      </p:sp>
      <p:sp>
        <p:nvSpPr>
          <p:cNvPr id="3" name="Shape 18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97"/>
          </a:xfrm>
        </p:spPr>
        <p:txBody>
          <a:bodyPr/>
          <a:lstStyle/>
          <a:p>
            <a:pPr lvl="0">
              <a:buNone/>
            </a:pPr>
            <a:r>
              <a:rPr lang="nb-NO"/>
              <a:t>			Ulike sakprosasjangerar</a:t>
            </a:r>
          </a:p>
          <a:p>
            <a:pPr marL="0" lvl="0" indent="0">
              <a:buNone/>
            </a:pPr>
            <a:endParaRPr lang="nb-NO"/>
          </a:p>
          <a:p>
            <a:pPr lvl="0"/>
            <a:endParaRPr lang="nb-NO"/>
          </a:p>
          <a:p>
            <a:pPr lvl="0"/>
            <a:endParaRPr lang="nb-NO"/>
          </a:p>
          <a:p>
            <a:pPr lvl="0">
              <a:buNone/>
            </a:pPr>
            <a:r>
              <a:rPr lang="nb-NO"/>
              <a:t>	subjektive ------------------------ objektive </a:t>
            </a:r>
          </a:p>
          <a:p>
            <a:pPr lvl="0">
              <a:buNone/>
            </a:pPr>
            <a:r>
              <a:rPr lang="nb-NO"/>
              <a:t>			glidande overgang</a:t>
            </a:r>
          </a:p>
          <a:p>
            <a:pPr lvl="0">
              <a:buNone/>
            </a:pPr>
            <a:r>
              <a:rPr lang="nb-NO"/>
              <a:t>					</a:t>
            </a:r>
          </a:p>
        </p:txBody>
      </p:sp>
      <p:cxnSp>
        <p:nvCxnSpPr>
          <p:cNvPr id="4" name="Shape 184"/>
          <p:cNvCxnSpPr/>
          <p:nvPr/>
        </p:nvCxnSpPr>
        <p:spPr>
          <a:xfrm flipH="1">
            <a:off x="1609124" y="2255925"/>
            <a:ext cx="1789801" cy="1669502"/>
          </a:xfrm>
          <a:prstGeom prst="straightConnector1">
            <a:avLst/>
          </a:prstGeom>
          <a:noFill/>
          <a:ln w="19046">
            <a:solidFill>
              <a:srgbClr val="1F497D"/>
            </a:solidFill>
            <a:prstDash val="solid"/>
            <a:round/>
          </a:ln>
        </p:spPr>
      </p:cxnSp>
      <p:cxnSp>
        <p:nvCxnSpPr>
          <p:cNvPr id="5" name="Shape 185"/>
          <p:cNvCxnSpPr/>
          <p:nvPr/>
        </p:nvCxnSpPr>
        <p:spPr>
          <a:xfrm>
            <a:off x="4271198" y="2210799"/>
            <a:ext cx="1985099" cy="1488899"/>
          </a:xfrm>
          <a:prstGeom prst="straightConnector1">
            <a:avLst/>
          </a:prstGeom>
          <a:noFill/>
          <a:ln w="19046">
            <a:solidFill>
              <a:srgbClr val="1F497D"/>
            </a:solidFill>
            <a:prstDash val="solid"/>
            <a:round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9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/>
              <a:t>Objektive sjangerar</a:t>
            </a:r>
          </a:p>
        </p:txBody>
      </p:sp>
      <p:sp>
        <p:nvSpPr>
          <p:cNvPr id="3" name="Shape 19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97"/>
          </a:xfrm>
        </p:spPr>
        <p:txBody>
          <a:bodyPr/>
          <a:lstStyle/>
          <a:p>
            <a:pPr lvl="0">
              <a:buNone/>
            </a:pPr>
            <a:r>
              <a:rPr lang="nb-NO"/>
              <a:t>Grader av objektivitet: </a:t>
            </a:r>
          </a:p>
          <a:p>
            <a:pPr lvl="0"/>
            <a:endParaRPr lang="nb-NO"/>
          </a:p>
          <a:p>
            <a:pPr lvl="0">
              <a:buNone/>
            </a:pPr>
            <a:r>
              <a:rPr lang="nb-NO"/>
              <a:t>Leksikonartikkel---fagartikkel---kronikk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9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/>
              <a:t>Subjektive sjangerar</a:t>
            </a:r>
          </a:p>
        </p:txBody>
      </p:sp>
      <p:sp>
        <p:nvSpPr>
          <p:cNvPr id="3" name="Shape 19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97"/>
          </a:xfrm>
        </p:spPr>
        <p:txBody>
          <a:bodyPr/>
          <a:lstStyle/>
          <a:p>
            <a:pPr lvl="0">
              <a:buNone/>
            </a:pPr>
            <a:r>
              <a:rPr lang="nb-NO"/>
              <a:t>Grader av subjektivitet</a:t>
            </a:r>
          </a:p>
          <a:p>
            <a:pPr lvl="0"/>
            <a:endParaRPr lang="nb-NO"/>
          </a:p>
          <a:p>
            <a:pPr lvl="0">
              <a:buNone/>
            </a:pPr>
            <a:r>
              <a:rPr lang="nb-NO"/>
              <a:t>Kåseri -----------------essay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ssholder for tekst 3"/>
          <p:cNvSpPr txBox="1">
            <a:spLocks noGrp="1"/>
          </p:cNvSpPr>
          <p:nvPr>
            <p:ph type="body" idx="2"/>
          </p:nvPr>
        </p:nvSpPr>
        <p:spPr/>
        <p:txBody>
          <a:bodyPr anchorCtr="1"/>
          <a:lstStyle/>
          <a:p>
            <a:pPr lvl="0" algn="ctr"/>
            <a:r>
              <a:rPr lang="nb-NO" sz="3600"/>
              <a:t>SJANGERTREET</a:t>
            </a:r>
          </a:p>
        </p:txBody>
      </p:sp>
      <p:pic>
        <p:nvPicPr>
          <p:cNvPr id="4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9" y="548676"/>
            <a:ext cx="4809872" cy="4824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/>
              <a:t>Motiv</a:t>
            </a:r>
          </a:p>
        </p:txBody>
      </p:sp>
      <p:sp>
        <p:nvSpPr>
          <p:cNvPr id="3" name="Shape 20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97"/>
          </a:xfrm>
        </p:spPr>
        <p:txBody>
          <a:bodyPr/>
          <a:lstStyle/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endParaRPr lang="nb-NO"/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r>
              <a:rPr lang="nb-NO"/>
              <a:t>Det teksten gir oss eit "bilete" av</a:t>
            </a:r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endParaRPr lang="nb-NO"/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r>
              <a:rPr lang="nb-NO"/>
              <a:t>Den konkrete handlinga</a:t>
            </a:r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endParaRPr lang="nb-NO"/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r>
              <a:rPr lang="nb-NO"/>
              <a:t>F.eks.: Ei elv med steinar</a:t>
            </a:r>
          </a:p>
          <a:p>
            <a:pPr lvl="0"/>
            <a:endParaRPr lang="nb-N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/>
              <a:t>Tema</a:t>
            </a:r>
          </a:p>
        </p:txBody>
      </p:sp>
      <p:sp>
        <p:nvSpPr>
          <p:cNvPr id="3" name="Shape 20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97"/>
          </a:xfrm>
        </p:spPr>
        <p:txBody>
          <a:bodyPr/>
          <a:lstStyle/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endParaRPr lang="nb-NO"/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r>
              <a:rPr lang="nb-NO"/>
              <a:t>Må lesast mellom linjene</a:t>
            </a:r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endParaRPr lang="nb-NO"/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r>
              <a:rPr lang="nb-NO"/>
              <a:t>F.eks. </a:t>
            </a:r>
            <a:r>
              <a:rPr lang="nb-NO" i="1"/>
              <a:t>Kommunikasjon</a:t>
            </a:r>
            <a:r>
              <a:rPr lang="nb-NO"/>
              <a:t>: steinane i elva er orda ein tek i bruk for å nå fram til andre menneske. Ein treng mange steinar for å "koma over"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1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/>
              <a:t>Bodskap</a:t>
            </a:r>
          </a:p>
        </p:txBody>
      </p:sp>
      <p:sp>
        <p:nvSpPr>
          <p:cNvPr id="3" name="Shape 2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97"/>
          </a:xfrm>
        </p:spPr>
        <p:txBody>
          <a:bodyPr/>
          <a:lstStyle/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endParaRPr lang="nb-NO"/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r>
              <a:rPr lang="nb-NO"/>
              <a:t>Kan vera ein moral, som i eventyra.</a:t>
            </a:r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endParaRPr lang="nb-NO"/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r>
              <a:rPr lang="nb-NO"/>
              <a:t>Kan vera ein appell til mottakaren</a:t>
            </a:r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endParaRPr lang="nb-NO"/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r>
              <a:rPr lang="nb-NO"/>
              <a:t>OBS - ikkje alle tekstar har ein bodskap.</a:t>
            </a:r>
          </a:p>
          <a:p>
            <a:pPr marL="914400" lvl="1" indent="-381003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nb-NO"/>
              <a:t>Opplevinga kan vera det viktigaste med teksten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b="0"/>
              <a:t>Kvifor eit så vidt tekstomgrep?</a:t>
            </a:r>
          </a:p>
        </p:txBody>
      </p:sp>
      <p:sp>
        <p:nvSpPr>
          <p:cNvPr id="3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97"/>
          </a:xfrm>
        </p:spPr>
        <p:txBody>
          <a:bodyPr/>
          <a:lstStyle/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endParaRPr lang="nb-NO"/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r>
              <a:rPr lang="nb-NO"/>
              <a:t>mange ulike typar tekstar gjennom nye medie</a:t>
            </a:r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r>
              <a:rPr lang="nb-NO"/>
              <a:t>vi må lære å beskrive og analysere også desse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5" y="3760405"/>
            <a:ext cx="3138668" cy="19599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Sylinder 4"/>
          <p:cNvSpPr txBox="1"/>
          <p:nvPr/>
        </p:nvSpPr>
        <p:spPr>
          <a:xfrm>
            <a:off x="4419600" y="5702816"/>
            <a:ext cx="1447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00" dirty="0"/>
              <a:t>Bloom Productions/</a:t>
            </a:r>
            <a:r>
              <a:rPr lang="nb-NO" sz="700" dirty="0" err="1"/>
              <a:t>Getty</a:t>
            </a:r>
            <a:r>
              <a:rPr lang="nb-NO" sz="700" dirty="0"/>
              <a:t> Images</a:t>
            </a:r>
            <a:endParaRPr lang="nb-NO" sz="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2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/>
              <a:t>I sakprosaen</a:t>
            </a:r>
          </a:p>
        </p:txBody>
      </p:sp>
      <p:sp>
        <p:nvSpPr>
          <p:cNvPr id="3" name="Shape 2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97"/>
          </a:xfrm>
        </p:spPr>
        <p:txBody>
          <a:bodyPr/>
          <a:lstStyle/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endParaRPr lang="nb-NO"/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r>
              <a:rPr lang="nb-NO"/>
              <a:t>"hovudsynspunkt"</a:t>
            </a:r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endParaRPr lang="nb-NO"/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r>
              <a:rPr lang="nb-NO"/>
              <a:t>"tema"</a:t>
            </a:r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endParaRPr lang="nb-NO"/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r>
              <a:rPr lang="nb-NO"/>
              <a:t>"emne"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b="0"/>
              <a:t>Kontekst</a:t>
            </a:r>
          </a:p>
        </p:txBody>
      </p:sp>
      <p:sp>
        <p:nvSpPr>
          <p:cNvPr id="3" name="Shape 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97"/>
          </a:xfrm>
        </p:spPr>
        <p:txBody>
          <a:bodyPr/>
          <a:lstStyle/>
          <a:p>
            <a:pPr lvl="0">
              <a:buNone/>
            </a:pPr>
            <a:r>
              <a:rPr lang="nb-NO"/>
              <a:t>Det som er rundt teksten er mellom anna: </a:t>
            </a:r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r>
              <a:rPr lang="nb-NO"/>
              <a:t>avsendaren</a:t>
            </a:r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r>
              <a:rPr lang="nb-NO"/>
              <a:t>tidsperioden han vart til i</a:t>
            </a:r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r>
              <a:rPr lang="nb-NO"/>
              <a:t>mottakaren</a:t>
            </a:r>
          </a:p>
          <a:p>
            <a:pPr marL="38103" lvl="0" indent="0">
              <a:buNone/>
            </a:pPr>
            <a:endParaRPr lang="nb-NO"/>
          </a:p>
          <a:p>
            <a:pPr lvl="0">
              <a:buFont typeface="Wingdings"/>
              <a:buChar char="à"/>
            </a:pPr>
            <a:r>
              <a:rPr lang="nb-NO"/>
              <a:t>det er vanskeleg å forstå ein tekst fullt ut utan å kjenne konteksten</a:t>
            </a:r>
          </a:p>
          <a:p>
            <a:pPr lvl="0">
              <a:buFont typeface="Wingdings"/>
              <a:buChar char="à"/>
            </a:pPr>
            <a:endParaRPr lang="nb-N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b="0"/>
              <a:t>Tekst og kontekst</a:t>
            </a:r>
          </a:p>
        </p:txBody>
      </p:sp>
      <p:sp>
        <p:nvSpPr>
          <p:cNvPr id="3" name="Shape 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97"/>
          </a:xfrm>
        </p:spPr>
        <p:txBody>
          <a:bodyPr anchorCtr="1"/>
          <a:lstStyle/>
          <a:p>
            <a:pPr lvl="0" algn="ctr">
              <a:buNone/>
            </a:pPr>
            <a:r>
              <a:rPr lang="nb-NO"/>
              <a:t>Den retoriske femkanten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tretch>
            <a:fillRect/>
          </a:stretch>
        </p:blipFill>
        <p:spPr>
          <a:xfrm>
            <a:off x="2471732" y="2172495"/>
            <a:ext cx="4200525" cy="338137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600"/>
              </a:spcBef>
            </a:pPr>
            <a:r>
              <a:rPr lang="nb-NO" sz="3000" b="0"/>
              <a:t>Ein må altså forstå ein tekst ut frå</a:t>
            </a:r>
          </a:p>
          <a:p>
            <a:pPr lvl="0"/>
            <a:endParaRPr lang="nb-NO" sz="3000" b="0"/>
          </a:p>
        </p:txBody>
      </p:sp>
      <p:sp>
        <p:nvSpPr>
          <p:cNvPr id="3" name="Shape 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97"/>
          </a:xfrm>
        </p:spPr>
        <p:txBody>
          <a:bodyPr/>
          <a:lstStyle/>
          <a:p>
            <a:pPr lvl="0">
              <a:buNone/>
            </a:pPr>
            <a:r>
              <a:rPr lang="nb-NO"/>
              <a:t>● den samanhengen han er blitt til i</a:t>
            </a:r>
          </a:p>
          <a:p>
            <a:pPr lvl="0">
              <a:buNone/>
            </a:pPr>
            <a:r>
              <a:rPr lang="nb-NO"/>
              <a:t>● kva for språk og form han har</a:t>
            </a:r>
          </a:p>
          <a:p>
            <a:pPr lvl="0">
              <a:buNone/>
            </a:pPr>
            <a:r>
              <a:rPr lang="nb-NO"/>
              <a:t>● kven som er avsendar</a:t>
            </a:r>
          </a:p>
          <a:p>
            <a:pPr lvl="0">
              <a:buNone/>
            </a:pPr>
            <a:r>
              <a:rPr lang="nb-NO"/>
              <a:t>● kven teksten er meint for</a:t>
            </a:r>
          </a:p>
          <a:p>
            <a:pPr marL="0" lvl="0" indent="0">
              <a:buNone/>
            </a:pPr>
            <a:endParaRPr lang="nb-NO"/>
          </a:p>
          <a:p>
            <a:pPr lvl="0">
              <a:buNone/>
            </a:pPr>
            <a:r>
              <a:rPr lang="nb-NO"/>
              <a:t>... og du må tenkje over dette når du sjølv skriv!</a:t>
            </a:r>
          </a:p>
          <a:p>
            <a:pPr lvl="0"/>
            <a:endParaRPr lang="nb-N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b="0" dirty="0" err="1"/>
              <a:t>Tekstfunksjonar</a:t>
            </a:r>
            <a:endParaRPr lang="nb-NO" b="0" dirty="0"/>
          </a:p>
        </p:txBody>
      </p:sp>
      <p:sp>
        <p:nvSpPr>
          <p:cNvPr id="3" name="Shape 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97"/>
          </a:xfrm>
        </p:spPr>
        <p:txBody>
          <a:bodyPr/>
          <a:lstStyle/>
          <a:p>
            <a:pPr lvl="0">
              <a:buNone/>
            </a:pPr>
            <a:r>
              <a:rPr lang="nb-NO" dirty="0"/>
              <a:t>Kva er formålet med teksten?</a:t>
            </a:r>
          </a:p>
          <a:p>
            <a:pPr lvl="0">
              <a:buNone/>
            </a:pPr>
            <a:endParaRPr lang="nb-NO" dirty="0"/>
          </a:p>
          <a:p>
            <a:pPr lvl="0"/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48" y="2636910"/>
            <a:ext cx="3927265" cy="32689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ktangel 4"/>
          <p:cNvSpPr/>
          <p:nvPr/>
        </p:nvSpPr>
        <p:spPr>
          <a:xfrm>
            <a:off x="4953000" y="5888394"/>
            <a:ext cx="139333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700" dirty="0" smtClean="0">
                <a:latin typeface="+mj-lt"/>
              </a:rPr>
              <a:t> Knut </a:t>
            </a:r>
            <a:r>
              <a:rPr lang="nb-NO" sz="700" dirty="0">
                <a:latin typeface="+mj-lt"/>
              </a:rPr>
              <a:t>Egil Wang/Moment </a:t>
            </a:r>
            <a:r>
              <a:rPr lang="nb-NO" sz="700" dirty="0" err="1">
                <a:latin typeface="+mj-lt"/>
              </a:rPr>
              <a:t>Agency</a:t>
            </a:r>
            <a:endParaRPr lang="nb-NO" sz="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dirty="0"/>
              <a:t>Informere? </a:t>
            </a:r>
            <a:r>
              <a:rPr lang="nb-NO" dirty="0" smtClean="0"/>
              <a:t>→ </a:t>
            </a:r>
            <a:r>
              <a:rPr lang="nb-NO" dirty="0"/>
              <a:t>Informativ funksjon</a:t>
            </a:r>
          </a:p>
          <a:p>
            <a:pPr lvl="0"/>
            <a:r>
              <a:rPr lang="nb-NO" dirty="0"/>
              <a:t>Få </a:t>
            </a:r>
            <a:r>
              <a:rPr lang="nb-NO" dirty="0" err="1"/>
              <a:t>nokon</a:t>
            </a:r>
            <a:r>
              <a:rPr lang="nb-NO" dirty="0"/>
              <a:t> til å </a:t>
            </a:r>
            <a:r>
              <a:rPr lang="nb-NO" dirty="0" err="1"/>
              <a:t>gjera</a:t>
            </a:r>
            <a:r>
              <a:rPr lang="nb-NO" dirty="0"/>
              <a:t> eller føle </a:t>
            </a:r>
            <a:r>
              <a:rPr lang="nb-NO" dirty="0" err="1"/>
              <a:t>noko</a:t>
            </a:r>
            <a:r>
              <a:rPr lang="nb-NO" dirty="0"/>
              <a:t>? </a:t>
            </a:r>
            <a:r>
              <a:rPr lang="nb-NO" dirty="0" smtClean="0"/>
              <a:t>→ </a:t>
            </a:r>
            <a:r>
              <a:rPr lang="nb-NO" dirty="0"/>
              <a:t>appellativ funksjon</a:t>
            </a:r>
          </a:p>
          <a:p>
            <a:pPr marL="457200" lvl="0" indent="-419096"/>
            <a:r>
              <a:rPr lang="nb-NO" dirty="0" err="1"/>
              <a:t>Uttrykkje</a:t>
            </a:r>
            <a:r>
              <a:rPr lang="nb-NO" dirty="0"/>
              <a:t> </a:t>
            </a:r>
            <a:r>
              <a:rPr lang="nb-NO" dirty="0" err="1"/>
              <a:t>følelsar</a:t>
            </a:r>
            <a:r>
              <a:rPr lang="nb-NO" dirty="0"/>
              <a:t> el.? </a:t>
            </a:r>
            <a:r>
              <a:rPr lang="nb-NO" dirty="0" smtClean="0"/>
              <a:t>→ </a:t>
            </a:r>
            <a:r>
              <a:rPr lang="nb-NO" dirty="0"/>
              <a:t>ekspressiv funksjon</a:t>
            </a:r>
          </a:p>
          <a:p>
            <a:pPr lvl="0"/>
            <a:r>
              <a:rPr lang="nb-NO" dirty="0"/>
              <a:t>Formulere </a:t>
            </a:r>
            <a:r>
              <a:rPr lang="nb-NO" dirty="0" err="1"/>
              <a:t>noko</a:t>
            </a:r>
            <a:r>
              <a:rPr lang="nb-NO" dirty="0"/>
              <a:t> som kling godt? </a:t>
            </a:r>
            <a:r>
              <a:rPr lang="nb-NO" dirty="0" smtClean="0"/>
              <a:t>→ </a:t>
            </a:r>
            <a:r>
              <a:rPr lang="nb-NO" dirty="0"/>
              <a:t>estetisk funksjon</a:t>
            </a:r>
          </a:p>
          <a:p>
            <a:pPr marL="0" lvl="0" indent="0">
              <a:buNone/>
            </a:pPr>
            <a:endParaRPr lang="nb-NO" dirty="0"/>
          </a:p>
          <a:p>
            <a:pPr lvl="0"/>
            <a:endParaRPr lang="nb-NO" dirty="0"/>
          </a:p>
          <a:p>
            <a:pPr lvl="0"/>
            <a:endParaRPr lang="nb-NO" dirty="0"/>
          </a:p>
          <a:p>
            <a:pPr marL="0" lvl="0" indent="0">
              <a:buNone/>
            </a:pPr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rtekst_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Intertekst_mal</Template>
  <TotalTime>67</TotalTime>
  <Words>881</Words>
  <Application>Microsoft Office PowerPoint</Application>
  <PresentationFormat>Skjermfremvisning (4:3)</PresentationFormat>
  <Paragraphs>224</Paragraphs>
  <Slides>40</Slides>
  <Notes>32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40</vt:i4>
      </vt:variant>
    </vt:vector>
  </HeadingPairs>
  <TitlesOfParts>
    <vt:vector size="45" baseType="lpstr">
      <vt:lpstr>Arial</vt:lpstr>
      <vt:lpstr>Calibri</vt:lpstr>
      <vt:lpstr>Courier New</vt:lpstr>
      <vt:lpstr>Wingdings</vt:lpstr>
      <vt:lpstr>Intertekst_mal</vt:lpstr>
      <vt:lpstr>Kapittel 2</vt:lpstr>
      <vt:lpstr>Tenk gjennom ....</vt:lpstr>
      <vt:lpstr>Definisjon på tekst</vt:lpstr>
      <vt:lpstr>Kvifor eit så vidt tekstomgrep?</vt:lpstr>
      <vt:lpstr>Kontekst</vt:lpstr>
      <vt:lpstr>Tekst og kontekst</vt:lpstr>
      <vt:lpstr>Ein må altså forstå ein tekst ut frå </vt:lpstr>
      <vt:lpstr>Tekstfunksjonar</vt:lpstr>
      <vt:lpstr>PowerPoint-presentasjon</vt:lpstr>
      <vt:lpstr>Fleire funksjonar i same tekst: </vt:lpstr>
      <vt:lpstr>PowerPoint-presentasjon</vt:lpstr>
      <vt:lpstr>PowerPoint-presentasjon</vt:lpstr>
      <vt:lpstr>Teksttypar = byggesteinar i ulike sjangerar</vt:lpstr>
      <vt:lpstr>Fakta, faksjon og fiksjon</vt:lpstr>
      <vt:lpstr>PowerPoint-presentasjon</vt:lpstr>
      <vt:lpstr>Prosa og poesi</vt:lpstr>
      <vt:lpstr>Sjanger </vt:lpstr>
      <vt:lpstr>Sjangertrekk</vt:lpstr>
      <vt:lpstr>Skjønnlitterære sjangerar</vt:lpstr>
      <vt:lpstr>Episk dikting</vt:lpstr>
      <vt:lpstr>Episk dikting: roman</vt:lpstr>
      <vt:lpstr>Episk dikting: novelle</vt:lpstr>
      <vt:lpstr>Kva trur du?</vt:lpstr>
      <vt:lpstr>Dramatisk dikting</vt:lpstr>
      <vt:lpstr>Dramatisk dikting</vt:lpstr>
      <vt:lpstr>Dramatisk dikting: teater og film</vt:lpstr>
      <vt:lpstr>Lyrisk dikting</vt:lpstr>
      <vt:lpstr>Lyrikk</vt:lpstr>
      <vt:lpstr>PowerPoint-presentasjon</vt:lpstr>
      <vt:lpstr>Funksjonell sakprosa</vt:lpstr>
      <vt:lpstr>Litterær sakprosa</vt:lpstr>
      <vt:lpstr>PowerPoint-presentasjon</vt:lpstr>
      <vt:lpstr>Litterær sakprosa </vt:lpstr>
      <vt:lpstr>Objektive sjangerar</vt:lpstr>
      <vt:lpstr>Subjektive sjangerar</vt:lpstr>
      <vt:lpstr>PowerPoint-presentasjon</vt:lpstr>
      <vt:lpstr>Motiv</vt:lpstr>
      <vt:lpstr>Tema</vt:lpstr>
      <vt:lpstr>Bodskap</vt:lpstr>
      <vt:lpstr>I sakprosaen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Tekstane rundt oss</dc:title>
  <dc:creator>Astrid Kleiveland</dc:creator>
  <cp:lastModifiedBy>Malgorzata Golinska</cp:lastModifiedBy>
  <cp:revision>8</cp:revision>
  <dcterms:created xsi:type="dcterms:W3CDTF">2013-08-09T07:33:25Z</dcterms:created>
  <dcterms:modified xsi:type="dcterms:W3CDTF">2016-01-20T13:59:15Z</dcterms:modified>
</cp:coreProperties>
</file>